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53BDC-7824-4DAB-954E-DD2FB7434C41}"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53BDC-7824-4DAB-954E-DD2FB7434C41}"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53BDC-7824-4DAB-954E-DD2FB7434C41}"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53BDC-7824-4DAB-954E-DD2FB7434C41}"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53BDC-7824-4DAB-954E-DD2FB7434C41}"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53BDC-7824-4DAB-954E-DD2FB7434C41}"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53BDC-7824-4DAB-954E-DD2FB7434C41}" type="datetimeFigureOut">
              <a:rPr lang="en-US" smtClean="0"/>
              <a:t>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53BDC-7824-4DAB-954E-DD2FB7434C41}" type="datetimeFigureOut">
              <a:rPr lang="en-US" smtClean="0"/>
              <a:t>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53BDC-7824-4DAB-954E-DD2FB7434C41}" type="datetimeFigureOut">
              <a:rPr lang="en-US" smtClean="0"/>
              <a:t>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53BDC-7824-4DAB-954E-DD2FB7434C41}"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53BDC-7824-4DAB-954E-DD2FB7434C41}"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9204-4675-441C-A2BF-90A6297FB1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53BDC-7824-4DAB-954E-DD2FB7434C41}" type="datetimeFigureOut">
              <a:rPr lang="en-US" smtClean="0"/>
              <a:t>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69204-4675-441C-A2BF-90A6297FB1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medicinenet.com/script/main/art.asp?articlekey=15380" TargetMode="External"/><Relationship Id="rId2" Type="http://schemas.openxmlformats.org/officeDocument/2006/relationships/hyperlink" Target="http://www.medicinenet.com/script/main/art.asp?articlekey=22764"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www.medicinenet.com/script/main/art.asp?articlekey=81475" TargetMode="External"/><Relationship Id="rId4" Type="http://schemas.openxmlformats.org/officeDocument/2006/relationships/hyperlink" Target="http://www.medicinenet.com/script/main/art.asp?articlekey=222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webmd.com/hw-popup/glaucoma" TargetMode="External"/><Relationship Id="rId7" Type="http://schemas.openxmlformats.org/officeDocument/2006/relationships/image" Target="../media/image14.gif"/><Relationship Id="rId2" Type="http://schemas.openxmlformats.org/officeDocument/2006/relationships/hyperlink" Target="http://www.webmd.com/hw-popup/genetic-disorders" TargetMode="External"/><Relationship Id="rId1" Type="http://schemas.openxmlformats.org/officeDocument/2006/relationships/slideLayout" Target="../slideLayouts/slideLayout4.xml"/><Relationship Id="rId6" Type="http://schemas.openxmlformats.org/officeDocument/2006/relationships/hyperlink" Target="http://www.webmd.com/hw-popup/diabetic-retinopathy" TargetMode="External"/><Relationship Id="rId5" Type="http://schemas.openxmlformats.org/officeDocument/2006/relationships/hyperlink" Target="http://www.webmd.com/hw-popup/cataracts" TargetMode="External"/><Relationship Id="rId4" Type="http://schemas.openxmlformats.org/officeDocument/2006/relationships/hyperlink" Target="http://www.webmd.com/hw-popup/macular-degener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ncbi.nlm.nih.gov/pubmedhealth/n/pmh_adam/A003040/" TargetMode="External"/><Relationship Id="rId7" Type="http://schemas.openxmlformats.org/officeDocument/2006/relationships/hyperlink" Target="http://www.ncbi.nlm.nih.gov/pubmedhealth/n/pmh_adam/A003200/" TargetMode="External"/><Relationship Id="rId2" Type="http://schemas.openxmlformats.org/officeDocument/2006/relationships/hyperlink" Target="http://www.ncbi.nlm.nih.gov/pubmedhealth/n/pmh_adam/A003044/" TargetMode="External"/><Relationship Id="rId1" Type="http://schemas.openxmlformats.org/officeDocument/2006/relationships/slideLayout" Target="../slideLayouts/slideLayout4.xml"/><Relationship Id="rId6" Type="http://schemas.openxmlformats.org/officeDocument/2006/relationships/hyperlink" Target="http://www.ncbi.nlm.nih.gov/pubmedhealth/n/pmh_adam/A003190/" TargetMode="External"/><Relationship Id="rId5" Type="http://schemas.openxmlformats.org/officeDocument/2006/relationships/hyperlink" Target="http://www.ncbi.nlm.nih.gov/pubmedhealth/n/pmh_adam/A000739/" TargetMode="External"/><Relationship Id="rId4" Type="http://schemas.openxmlformats.org/officeDocument/2006/relationships/hyperlink" Target="http://www.ncbi.nlm.nih.gov/pubmedhealth/n/pmh_adam/A00329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normAutofit/>
          </a:bodyPr>
          <a:lstStyle/>
          <a:p>
            <a:r>
              <a:rPr lang="en-US" sz="7200" b="1" dirty="0" smtClean="0"/>
              <a:t>Types of Mutations</a:t>
            </a:r>
            <a:endParaRPr lang="en-US" sz="7200" b="1" dirty="0"/>
          </a:p>
        </p:txBody>
      </p:sp>
      <p:sp>
        <p:nvSpPr>
          <p:cNvPr id="3" name="Subtitle 2"/>
          <p:cNvSpPr>
            <a:spLocks noGrp="1"/>
          </p:cNvSpPr>
          <p:nvPr>
            <p:ph type="subTitle" idx="1"/>
          </p:nvPr>
        </p:nvSpPr>
        <p:spPr/>
        <p:txBody>
          <a:bodyPr/>
          <a:lstStyle/>
          <a:p>
            <a:endParaRPr lang="en-US" dirty="0"/>
          </a:p>
        </p:txBody>
      </p:sp>
      <p:pic>
        <p:nvPicPr>
          <p:cNvPr id="3074" name="Picture 2" descr="http://modeling-natural-selection.wikispaces.com/file/view/Cat_Genetic_Mutation.jpg/185368837/Cat_Genetic_Mutation.jpg"/>
          <p:cNvPicPr>
            <a:picLocks noChangeAspect="1" noChangeArrowheads="1"/>
          </p:cNvPicPr>
          <p:nvPr/>
        </p:nvPicPr>
        <p:blipFill>
          <a:blip r:embed="rId2" cstate="print"/>
          <a:srcRect/>
          <a:stretch>
            <a:fillRect/>
          </a:stretch>
        </p:blipFill>
        <p:spPr bwMode="auto">
          <a:xfrm>
            <a:off x="0" y="3810000"/>
            <a:ext cx="4572000" cy="3048000"/>
          </a:xfrm>
          <a:prstGeom prst="rect">
            <a:avLst/>
          </a:prstGeom>
          <a:noFill/>
        </p:spPr>
      </p:pic>
      <p:pic>
        <p:nvPicPr>
          <p:cNvPr id="3078" name="Picture 6" descr="http://www.telegraph.co.uk/telegraph/multimedia/archive/00783/a4_783015c.jpg"/>
          <p:cNvPicPr>
            <a:picLocks noChangeAspect="1" noChangeArrowheads="1"/>
          </p:cNvPicPr>
          <p:nvPr/>
        </p:nvPicPr>
        <p:blipFill>
          <a:blip r:embed="rId3" cstate="print"/>
          <a:srcRect/>
          <a:stretch>
            <a:fillRect/>
          </a:stretch>
        </p:blipFill>
        <p:spPr bwMode="auto">
          <a:xfrm>
            <a:off x="0" y="0"/>
            <a:ext cx="3200400" cy="2922105"/>
          </a:xfrm>
          <a:prstGeom prst="rect">
            <a:avLst/>
          </a:prstGeom>
          <a:noFill/>
        </p:spPr>
      </p:pic>
      <p:pic>
        <p:nvPicPr>
          <p:cNvPr id="3080" name="Picture 8" descr="http://atechworld.com/photo/misc/mutations.jpg"/>
          <p:cNvPicPr>
            <a:picLocks noChangeAspect="1" noChangeArrowheads="1"/>
          </p:cNvPicPr>
          <p:nvPr/>
        </p:nvPicPr>
        <p:blipFill>
          <a:blip r:embed="rId4" cstate="print"/>
          <a:srcRect/>
          <a:stretch>
            <a:fillRect/>
          </a:stretch>
        </p:blipFill>
        <p:spPr bwMode="auto">
          <a:xfrm>
            <a:off x="4572000" y="3593100"/>
            <a:ext cx="4572000" cy="3264899"/>
          </a:xfrm>
          <a:prstGeom prst="rect">
            <a:avLst/>
          </a:prstGeom>
          <a:noFill/>
        </p:spPr>
      </p:pic>
      <p:pic>
        <p:nvPicPr>
          <p:cNvPr id="3082" name="Picture 10" descr="http://dancephilippines.us/NE/wp-admin/chernobyl-mutations-5513.jpg"/>
          <p:cNvPicPr>
            <a:picLocks noChangeAspect="1" noChangeArrowheads="1"/>
          </p:cNvPicPr>
          <p:nvPr/>
        </p:nvPicPr>
        <p:blipFill>
          <a:blip r:embed="rId5" cstate="print"/>
          <a:srcRect/>
          <a:stretch>
            <a:fillRect/>
          </a:stretch>
        </p:blipFill>
        <p:spPr bwMode="auto">
          <a:xfrm>
            <a:off x="4974833" y="0"/>
            <a:ext cx="4169168" cy="2819400"/>
          </a:xfrm>
          <a:prstGeom prst="rect">
            <a:avLst/>
          </a:prstGeom>
          <a:noFill/>
        </p:spPr>
      </p:pic>
      <p:pic>
        <p:nvPicPr>
          <p:cNvPr id="3084" name="Picture 12" descr="http://pcifree.co.uk/wptest/wp-content/upgrade/famous-people-with-aids-hiv-819.jpg"/>
          <p:cNvPicPr>
            <a:picLocks noChangeAspect="1" noChangeArrowheads="1"/>
          </p:cNvPicPr>
          <p:nvPr/>
        </p:nvPicPr>
        <p:blipFill>
          <a:blip r:embed="rId6" cstate="print"/>
          <a:srcRect/>
          <a:stretch>
            <a:fillRect/>
          </a:stretch>
        </p:blipFill>
        <p:spPr bwMode="auto">
          <a:xfrm>
            <a:off x="2743200" y="0"/>
            <a:ext cx="2819400" cy="28194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229600" cy="1143000"/>
          </a:xfrm>
        </p:spPr>
        <p:txBody>
          <a:bodyPr>
            <a:normAutofit/>
          </a:bodyPr>
          <a:lstStyle/>
          <a:p>
            <a:r>
              <a:rPr lang="en-US" dirty="0" smtClean="0"/>
              <a:t>Albinism</a:t>
            </a:r>
            <a:endParaRPr lang="en-US" dirty="0"/>
          </a:p>
        </p:txBody>
      </p:sp>
      <p:sp>
        <p:nvSpPr>
          <p:cNvPr id="3" name="Content Placeholder 2"/>
          <p:cNvSpPr>
            <a:spLocks noGrp="1"/>
          </p:cNvSpPr>
          <p:nvPr>
            <p:ph sz="half" idx="1"/>
          </p:nvPr>
        </p:nvSpPr>
        <p:spPr>
          <a:xfrm>
            <a:off x="304800" y="1295400"/>
            <a:ext cx="4038600" cy="4525963"/>
          </a:xfrm>
        </p:spPr>
        <p:txBody>
          <a:bodyPr/>
          <a:lstStyle/>
          <a:p>
            <a:r>
              <a:rPr lang="en-US" dirty="0" smtClean="0"/>
              <a:t>Albinism occurs when one of several genetic defects makes the body unable to produce or distribute melanin, a natural substance that gives color to your hair, skin, and iris of the eye.</a:t>
            </a:r>
            <a:endParaRPr lang="en-US" dirty="0"/>
          </a:p>
        </p:txBody>
      </p:sp>
      <p:sp>
        <p:nvSpPr>
          <p:cNvPr id="7" name="Content Placeholder 6"/>
          <p:cNvSpPr>
            <a:spLocks noGrp="1"/>
          </p:cNvSpPr>
          <p:nvPr>
            <p:ph sz="half" idx="2"/>
          </p:nvPr>
        </p:nvSpPr>
        <p:spPr/>
        <p:txBody>
          <a:bodyPr/>
          <a:lstStyle/>
          <a:p>
            <a:endParaRPr lang="en-US" dirty="0"/>
          </a:p>
        </p:txBody>
      </p:sp>
      <p:pic>
        <p:nvPicPr>
          <p:cNvPr id="1026" name="Picture 2" descr="http://25.media.tumblr.com/tumblr_lyl5owN7Zv1r8vrhxo1_500.jpg"/>
          <p:cNvPicPr>
            <a:picLocks noChangeAspect="1" noChangeArrowheads="1"/>
          </p:cNvPicPr>
          <p:nvPr/>
        </p:nvPicPr>
        <p:blipFill>
          <a:blip r:embed="rId2" cstate="print"/>
          <a:srcRect/>
          <a:stretch>
            <a:fillRect/>
          </a:stretch>
        </p:blipFill>
        <p:spPr bwMode="auto">
          <a:xfrm>
            <a:off x="5410200" y="4114800"/>
            <a:ext cx="3200400" cy="2400300"/>
          </a:xfrm>
          <a:prstGeom prst="rect">
            <a:avLst/>
          </a:prstGeom>
          <a:noFill/>
        </p:spPr>
      </p:pic>
      <p:pic>
        <p:nvPicPr>
          <p:cNvPr id="1028" name="Picture 4" descr="http://www.dermaamin.com/site/images/clinical-pic/o/oculocutaneous-albinism/oculocutaneous-albinism2.jpg"/>
          <p:cNvPicPr>
            <a:picLocks noChangeAspect="1" noChangeArrowheads="1"/>
          </p:cNvPicPr>
          <p:nvPr/>
        </p:nvPicPr>
        <p:blipFill>
          <a:blip r:embed="rId3" cstate="print"/>
          <a:srcRect/>
          <a:stretch>
            <a:fillRect/>
          </a:stretch>
        </p:blipFill>
        <p:spPr bwMode="auto">
          <a:xfrm>
            <a:off x="5275485" y="0"/>
            <a:ext cx="3868515" cy="3810000"/>
          </a:xfrm>
          <a:prstGeom prst="rect">
            <a:avLst/>
          </a:prstGeom>
          <a:noFill/>
        </p:spPr>
      </p:pic>
      <p:pic>
        <p:nvPicPr>
          <p:cNvPr id="1030" name="Picture 6" descr="http://cdn.theatlantic.com/static/mt/assets/food/albino6-600x449.jpg"/>
          <p:cNvPicPr>
            <a:picLocks noChangeAspect="1" noChangeArrowheads="1"/>
          </p:cNvPicPr>
          <p:nvPr/>
        </p:nvPicPr>
        <p:blipFill>
          <a:blip r:embed="rId4" cstate="print"/>
          <a:srcRect/>
          <a:stretch>
            <a:fillRect/>
          </a:stretch>
        </p:blipFill>
        <p:spPr bwMode="auto">
          <a:xfrm>
            <a:off x="1447801" y="4805170"/>
            <a:ext cx="2743200" cy="205282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Sickle Cell Anemia</a:t>
            </a:r>
            <a:endParaRPr lang="en-US" dirty="0"/>
          </a:p>
        </p:txBody>
      </p:sp>
      <p:sp>
        <p:nvSpPr>
          <p:cNvPr id="3" name="Content Placeholder 2"/>
          <p:cNvSpPr>
            <a:spLocks noGrp="1"/>
          </p:cNvSpPr>
          <p:nvPr>
            <p:ph sz="half" idx="1"/>
          </p:nvPr>
        </p:nvSpPr>
        <p:spPr/>
        <p:txBody>
          <a:bodyPr/>
          <a:lstStyle/>
          <a:p>
            <a:r>
              <a:rPr lang="en-US" dirty="0" smtClean="0"/>
              <a:t>Sickle cell anemia is a disease passed down through families in which red blood cells form an abnormal sickle or crescent shape. Red blood cells carry oxygen to the body and are normally shaped like a disc.</a:t>
            </a:r>
            <a:endParaRPr lang="en-US" dirty="0"/>
          </a:p>
        </p:txBody>
      </p:sp>
      <p:sp>
        <p:nvSpPr>
          <p:cNvPr id="5" name="Content Placeholder 4"/>
          <p:cNvSpPr>
            <a:spLocks noGrp="1"/>
          </p:cNvSpPr>
          <p:nvPr>
            <p:ph sz="half" idx="2"/>
          </p:nvPr>
        </p:nvSpPr>
        <p:spPr/>
        <p:txBody>
          <a:bodyPr/>
          <a:lstStyle/>
          <a:p>
            <a:endParaRPr lang="en-US"/>
          </a:p>
        </p:txBody>
      </p:sp>
      <p:pic>
        <p:nvPicPr>
          <p:cNvPr id="15362" name="Picture 2" descr="http://trialx.com/curetalk/wp-content/blogs.dir/7/files/2011/05/diseases/Anemia_Sickle_Cell-2.jpg"/>
          <p:cNvPicPr>
            <a:picLocks noChangeAspect="1" noChangeArrowheads="1"/>
          </p:cNvPicPr>
          <p:nvPr/>
        </p:nvPicPr>
        <p:blipFill>
          <a:blip r:embed="rId2" cstate="print"/>
          <a:srcRect/>
          <a:stretch>
            <a:fillRect/>
          </a:stretch>
        </p:blipFill>
        <p:spPr bwMode="auto">
          <a:xfrm>
            <a:off x="4647504" y="1828800"/>
            <a:ext cx="4496496" cy="3733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229600" cy="1143000"/>
          </a:xfrm>
        </p:spPr>
        <p:txBody>
          <a:bodyPr>
            <a:normAutofit/>
          </a:bodyPr>
          <a:lstStyle/>
          <a:p>
            <a:r>
              <a:rPr lang="en-US" dirty="0" smtClean="0"/>
              <a:t>PKU (</a:t>
            </a:r>
            <a:r>
              <a:rPr lang="en-US" dirty="0" err="1" smtClean="0"/>
              <a:t>Phenyiketonuria</a:t>
            </a:r>
            <a:r>
              <a:rPr lang="en-US" dirty="0" smtClean="0"/>
              <a:t>) </a:t>
            </a:r>
            <a:endParaRPr lang="en-US" dirty="0"/>
          </a:p>
        </p:txBody>
      </p:sp>
      <p:sp>
        <p:nvSpPr>
          <p:cNvPr id="6" name="Content Placeholder 5"/>
          <p:cNvSpPr>
            <a:spLocks noGrp="1"/>
          </p:cNvSpPr>
          <p:nvPr>
            <p:ph sz="half" idx="1"/>
          </p:nvPr>
        </p:nvSpPr>
        <p:spPr>
          <a:xfrm>
            <a:off x="457200" y="1143000"/>
            <a:ext cx="4038600" cy="4525963"/>
          </a:xfrm>
        </p:spPr>
        <p:txBody>
          <a:bodyPr>
            <a:normAutofit lnSpcReduction="10000"/>
          </a:bodyPr>
          <a:lstStyle/>
          <a:p>
            <a:r>
              <a:rPr lang="en-US" dirty="0" smtClean="0"/>
              <a:t>is an inherited disorder that increases the levels of a substance called </a:t>
            </a:r>
            <a:r>
              <a:rPr lang="en-US" dirty="0" smtClean="0">
                <a:hlinkClick r:id="rId2" action="ppaction://hlinkfile"/>
              </a:rPr>
              <a:t>phenylalanine</a:t>
            </a:r>
            <a:r>
              <a:rPr lang="en-US" dirty="0" smtClean="0"/>
              <a:t> in the blood. Phenylalanine is a building block of </a:t>
            </a:r>
            <a:r>
              <a:rPr lang="en-US" dirty="0" smtClean="0">
                <a:hlinkClick r:id="rId3" action="ppaction://hlinkfile"/>
              </a:rPr>
              <a:t>proteins</a:t>
            </a:r>
            <a:r>
              <a:rPr lang="en-US" dirty="0" smtClean="0"/>
              <a:t> (an </a:t>
            </a:r>
            <a:r>
              <a:rPr lang="en-US" dirty="0" smtClean="0">
                <a:hlinkClick r:id="rId4" action="ppaction://hlinkfile"/>
              </a:rPr>
              <a:t>amino acid</a:t>
            </a:r>
            <a:r>
              <a:rPr lang="en-US" dirty="0" smtClean="0"/>
              <a:t>) that is obtained through the diet. It is found in all proteins and in some </a:t>
            </a:r>
            <a:r>
              <a:rPr lang="en-US" dirty="0" smtClean="0">
                <a:hlinkClick r:id="rId5" action="ppaction://hlinkfile"/>
              </a:rPr>
              <a:t>artificial sweeteners</a:t>
            </a:r>
            <a:r>
              <a:rPr lang="en-US" dirty="0" smtClean="0"/>
              <a:t>. </a:t>
            </a:r>
            <a:endParaRPr lang="en-US" dirty="0"/>
          </a:p>
        </p:txBody>
      </p:sp>
      <p:sp>
        <p:nvSpPr>
          <p:cNvPr id="7" name="Content Placeholder 6"/>
          <p:cNvSpPr>
            <a:spLocks noGrp="1"/>
          </p:cNvSpPr>
          <p:nvPr>
            <p:ph sz="half" idx="2"/>
          </p:nvPr>
        </p:nvSpPr>
        <p:spPr>
          <a:xfrm>
            <a:off x="5105400" y="1066800"/>
            <a:ext cx="4038600" cy="4525963"/>
          </a:xfrm>
        </p:spPr>
        <p:txBody>
          <a:bodyPr>
            <a:normAutofit lnSpcReduction="10000"/>
          </a:bodyPr>
          <a:lstStyle/>
          <a:p>
            <a:r>
              <a:rPr lang="en-US" dirty="0" smtClean="0"/>
              <a:t>resulting from a genetic mutation, in which the body lacks the enzyme to metabolize phenylalanine. If untreated, it results in developmental deficiency, seizures, and tumors.</a:t>
            </a:r>
            <a:endParaRPr lang="en-US" dirty="0"/>
          </a:p>
        </p:txBody>
      </p:sp>
      <p:pic>
        <p:nvPicPr>
          <p:cNvPr id="16386" name="Picture 2" descr="http://www.buzzle.com/img/articleImages/519138-4125-37.jpg"/>
          <p:cNvPicPr>
            <a:picLocks noChangeAspect="1" noChangeArrowheads="1"/>
          </p:cNvPicPr>
          <p:nvPr/>
        </p:nvPicPr>
        <p:blipFill>
          <a:blip r:embed="rId6" cstate="print"/>
          <a:srcRect/>
          <a:stretch>
            <a:fillRect/>
          </a:stretch>
        </p:blipFill>
        <p:spPr bwMode="auto">
          <a:xfrm>
            <a:off x="5334000" y="4705350"/>
            <a:ext cx="3238500" cy="21526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Hemophilia</a:t>
            </a:r>
            <a:endParaRPr lang="en-US" dirty="0"/>
          </a:p>
        </p:txBody>
      </p:sp>
      <p:sp>
        <p:nvSpPr>
          <p:cNvPr id="4" name="Content Placeholder 3"/>
          <p:cNvSpPr>
            <a:spLocks noGrp="1"/>
          </p:cNvSpPr>
          <p:nvPr>
            <p:ph sz="half" idx="1"/>
          </p:nvPr>
        </p:nvSpPr>
        <p:spPr/>
        <p:txBody>
          <a:bodyPr/>
          <a:lstStyle/>
          <a:p>
            <a:r>
              <a:rPr lang="en-US" dirty="0" smtClean="0"/>
              <a:t>Hemophilia refers to a group of bleeding disorders in which it takes a long time for the blood to clot.</a:t>
            </a:r>
          </a:p>
          <a:p>
            <a:r>
              <a:rPr lang="en-US" dirty="0" smtClean="0"/>
              <a:t>Ex. Bleeding into joints</a:t>
            </a:r>
            <a:endParaRPr lang="en-US" dirty="0"/>
          </a:p>
        </p:txBody>
      </p:sp>
      <p:sp>
        <p:nvSpPr>
          <p:cNvPr id="7" name="Content Placeholder 6"/>
          <p:cNvSpPr>
            <a:spLocks noGrp="1"/>
          </p:cNvSpPr>
          <p:nvPr>
            <p:ph sz="half" idx="2"/>
          </p:nvPr>
        </p:nvSpPr>
        <p:spPr/>
        <p:txBody>
          <a:bodyPr/>
          <a:lstStyle/>
          <a:p>
            <a:endParaRPr lang="en-US"/>
          </a:p>
        </p:txBody>
      </p:sp>
      <p:pic>
        <p:nvPicPr>
          <p:cNvPr id="17410" name="Picture 2" descr="http://4.bp.blogspot.com/_uiyskjNZYt8/TA97wC0OTKI/AAAAAAAABs0/Dsso26kHN9k/s1600/Hemophilia.jpg"/>
          <p:cNvPicPr>
            <a:picLocks noChangeAspect="1" noChangeArrowheads="1"/>
          </p:cNvPicPr>
          <p:nvPr/>
        </p:nvPicPr>
        <p:blipFill>
          <a:blip r:embed="rId2" cstate="print"/>
          <a:srcRect/>
          <a:stretch>
            <a:fillRect/>
          </a:stretch>
        </p:blipFill>
        <p:spPr bwMode="auto">
          <a:xfrm>
            <a:off x="4876800" y="1981200"/>
            <a:ext cx="3810000" cy="2857500"/>
          </a:xfrm>
          <a:prstGeom prst="rect">
            <a:avLst/>
          </a:prstGeom>
          <a:noFill/>
        </p:spPr>
      </p:pic>
      <p:pic>
        <p:nvPicPr>
          <p:cNvPr id="17412" name="Picture 4" descr="http://www.rayur.com/wp-content/uploads/2012/07/hemophilia.jpg"/>
          <p:cNvPicPr>
            <a:picLocks noChangeAspect="1" noChangeArrowheads="1"/>
          </p:cNvPicPr>
          <p:nvPr/>
        </p:nvPicPr>
        <p:blipFill>
          <a:blip r:embed="rId3" cstate="print"/>
          <a:srcRect/>
          <a:stretch>
            <a:fillRect/>
          </a:stretch>
        </p:blipFill>
        <p:spPr bwMode="auto">
          <a:xfrm>
            <a:off x="914400" y="4503922"/>
            <a:ext cx="3300867" cy="23540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Blindness</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Most color vision problems are inherited (</a:t>
            </a:r>
            <a:r>
              <a:rPr lang="en-US" dirty="0" smtClean="0">
                <a:hlinkClick r:id="rId2"/>
              </a:rPr>
              <a:t>genetic</a:t>
            </a:r>
            <a:r>
              <a:rPr lang="en-US" dirty="0" smtClean="0"/>
              <a:t>) and are present at birth.</a:t>
            </a:r>
          </a:p>
          <a:p>
            <a:r>
              <a:rPr lang="en-US" dirty="0" smtClean="0"/>
              <a:t>Inherited color blindness happens when you don't have one of these types of cone cells or they don't work right. You may not see one of these three basic colors, or you may see a different shade of that color or a different color. This type of color vision problem doesn't change over time. </a:t>
            </a:r>
          </a:p>
          <a:p>
            <a:r>
              <a:rPr lang="en-US" dirty="0" smtClean="0"/>
              <a:t>A color vision problem isn't always inherited. In some cases, a person can have an acquired color vision problem. This can be caused by:</a:t>
            </a:r>
          </a:p>
          <a:p>
            <a:r>
              <a:rPr lang="en-US" dirty="0" smtClean="0"/>
              <a:t>Aging. </a:t>
            </a:r>
          </a:p>
          <a:p>
            <a:r>
              <a:rPr lang="en-US" dirty="0" smtClean="0"/>
              <a:t>Eye problems, such as </a:t>
            </a:r>
            <a:r>
              <a:rPr lang="en-US" dirty="0" smtClean="0">
                <a:hlinkClick r:id="rId3"/>
              </a:rPr>
              <a:t>glaucoma</a:t>
            </a:r>
            <a:r>
              <a:rPr lang="en-US" dirty="0" smtClean="0"/>
              <a:t>, </a:t>
            </a:r>
            <a:r>
              <a:rPr lang="en-US" dirty="0" smtClean="0">
                <a:hlinkClick r:id="rId4"/>
              </a:rPr>
              <a:t>macular degeneration</a:t>
            </a:r>
            <a:r>
              <a:rPr lang="en-US" dirty="0" smtClean="0"/>
              <a:t>, </a:t>
            </a:r>
            <a:r>
              <a:rPr lang="en-US" dirty="0" smtClean="0">
                <a:hlinkClick r:id="rId5"/>
              </a:rPr>
              <a:t>cataracts</a:t>
            </a:r>
            <a:r>
              <a:rPr lang="en-US" dirty="0" smtClean="0"/>
              <a:t>, or </a:t>
            </a:r>
            <a:r>
              <a:rPr lang="en-US" dirty="0" smtClean="0">
                <a:hlinkClick r:id="rId6"/>
              </a:rPr>
              <a:t>diabetic retinopathy</a:t>
            </a:r>
            <a:r>
              <a:rPr lang="en-US" dirty="0" smtClean="0"/>
              <a:t>. </a:t>
            </a:r>
          </a:p>
          <a:p>
            <a:r>
              <a:rPr lang="en-US" dirty="0" smtClean="0"/>
              <a:t>Injury to the eye. </a:t>
            </a:r>
          </a:p>
          <a:p>
            <a:r>
              <a:rPr lang="en-US" dirty="0" smtClean="0"/>
              <a:t>Side effects of some medicines. </a:t>
            </a:r>
          </a:p>
          <a:p>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Color blindness means that you have trouble seeing red, green, or blue or a mix of these colors. It’s rare that a person sees no color at all. </a:t>
            </a:r>
            <a:endParaRPr lang="en-US" dirty="0"/>
          </a:p>
        </p:txBody>
      </p:sp>
      <p:pic>
        <p:nvPicPr>
          <p:cNvPr id="18434" name="Picture 2" descr="http://zeldesoptometry.com/color-blindness.gif"/>
          <p:cNvPicPr>
            <a:picLocks noChangeAspect="1" noChangeArrowheads="1"/>
          </p:cNvPicPr>
          <p:nvPr/>
        </p:nvPicPr>
        <p:blipFill>
          <a:blip r:embed="rId7" cstate="print"/>
          <a:srcRect/>
          <a:stretch>
            <a:fillRect/>
          </a:stretch>
        </p:blipFill>
        <p:spPr bwMode="auto">
          <a:xfrm>
            <a:off x="6086475" y="4857749"/>
            <a:ext cx="3057525" cy="2000251"/>
          </a:xfrm>
          <a:prstGeom prst="rect">
            <a:avLst/>
          </a:prstGeom>
          <a:noFill/>
        </p:spPr>
      </p:pic>
      <p:pic>
        <p:nvPicPr>
          <p:cNvPr id="18436" name="Picture 4" descr="http://geneticsperiod8.wikispaces.com/file/view/color-blind-chart.png/230611320/color-blind-chart.png"/>
          <p:cNvPicPr>
            <a:picLocks noChangeAspect="1" noChangeArrowheads="1"/>
          </p:cNvPicPr>
          <p:nvPr/>
        </p:nvPicPr>
        <p:blipFill>
          <a:blip r:embed="rId8" cstate="print"/>
          <a:srcRect/>
          <a:stretch>
            <a:fillRect/>
          </a:stretch>
        </p:blipFill>
        <p:spPr bwMode="auto">
          <a:xfrm>
            <a:off x="4876800" y="2508885"/>
            <a:ext cx="4267200" cy="19202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Huntington Disease</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a:p>
        </p:txBody>
      </p:sp>
      <p:sp>
        <p:nvSpPr>
          <p:cNvPr id="4" name="Content Placeholder 3"/>
          <p:cNvSpPr>
            <a:spLocks noGrp="1"/>
          </p:cNvSpPr>
          <p:nvPr>
            <p:ph sz="half" idx="2"/>
          </p:nvPr>
        </p:nvSpPr>
        <p:spPr>
          <a:xfrm>
            <a:off x="5105400" y="1524000"/>
            <a:ext cx="4038600" cy="4525963"/>
          </a:xfrm>
        </p:spPr>
        <p:txBody>
          <a:bodyPr>
            <a:normAutofit fontScale="92500" lnSpcReduction="20000"/>
          </a:bodyPr>
          <a:lstStyle/>
          <a:p>
            <a:r>
              <a:rPr lang="en-US" dirty="0" smtClean="0"/>
              <a:t>Huntington's disease is an inherited disease that causes the progressive breakdown (degeneration) of nerve cells in the brain. Huntington's disease has a broad impact on a person's functional abilities and usually results in movement, thinking (cognitive) and psychiatric disorders. </a:t>
            </a:r>
            <a:endParaRPr lang="en-US" dirty="0"/>
          </a:p>
        </p:txBody>
      </p:sp>
      <p:pic>
        <p:nvPicPr>
          <p:cNvPr id="19458" name="Picture 2" descr="http://1.bp.blogspot.com/-igdBqtJ0QKg/TykN5Z6DBRI/AAAAAAAAA1U/QGpIjOKdJiU/s1600/huntington-disease.jpg"/>
          <p:cNvPicPr>
            <a:picLocks noChangeAspect="1" noChangeArrowheads="1"/>
          </p:cNvPicPr>
          <p:nvPr/>
        </p:nvPicPr>
        <p:blipFill>
          <a:blip r:embed="rId2" cstate="print"/>
          <a:srcRect/>
          <a:stretch>
            <a:fillRect/>
          </a:stretch>
        </p:blipFill>
        <p:spPr bwMode="auto">
          <a:xfrm>
            <a:off x="0" y="1066800"/>
            <a:ext cx="3426582" cy="4267200"/>
          </a:xfrm>
          <a:prstGeom prst="rect">
            <a:avLst/>
          </a:prstGeom>
          <a:noFill/>
        </p:spPr>
      </p:pic>
      <p:pic>
        <p:nvPicPr>
          <p:cNvPr id="19460" name="Picture 4" descr="http://radiology.rsnajnls.org/content/vol232/issue3/images/large/r04au33g01x.jpeg"/>
          <p:cNvPicPr>
            <a:picLocks noChangeAspect="1" noChangeArrowheads="1"/>
          </p:cNvPicPr>
          <p:nvPr/>
        </p:nvPicPr>
        <p:blipFill>
          <a:blip r:embed="rId3" cstate="print"/>
          <a:srcRect/>
          <a:stretch>
            <a:fillRect/>
          </a:stretch>
        </p:blipFill>
        <p:spPr bwMode="auto">
          <a:xfrm>
            <a:off x="2667000" y="3810000"/>
            <a:ext cx="2528194" cy="2819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Tay</a:t>
            </a:r>
            <a:r>
              <a:rPr lang="en-US" dirty="0" smtClean="0"/>
              <a:t>-Sachs</a:t>
            </a:r>
            <a:endParaRPr lang="en-US" dirty="0"/>
          </a:p>
        </p:txBody>
      </p:sp>
      <p:sp>
        <p:nvSpPr>
          <p:cNvPr id="3" name="Content Placeholder 2"/>
          <p:cNvSpPr>
            <a:spLocks noGrp="1"/>
          </p:cNvSpPr>
          <p:nvPr>
            <p:ph sz="half" idx="1"/>
          </p:nvPr>
        </p:nvSpPr>
        <p:spPr/>
        <p:txBody>
          <a:bodyPr>
            <a:normAutofit fontScale="62500" lnSpcReduction="20000"/>
          </a:bodyPr>
          <a:lstStyle/>
          <a:p>
            <a:endParaRPr lang="en-US" dirty="0"/>
          </a:p>
        </p:txBody>
      </p:sp>
      <p:sp>
        <p:nvSpPr>
          <p:cNvPr id="4" name="Content Placeholder 3"/>
          <p:cNvSpPr>
            <a:spLocks noGrp="1"/>
          </p:cNvSpPr>
          <p:nvPr>
            <p:ph sz="half" idx="2"/>
          </p:nvPr>
        </p:nvSpPr>
        <p:spPr>
          <a:xfrm>
            <a:off x="5105400" y="1600200"/>
            <a:ext cx="4038600" cy="4525963"/>
          </a:xfrm>
        </p:spPr>
        <p:txBody>
          <a:bodyPr>
            <a:normAutofit fontScale="62500" lnSpcReduction="20000"/>
          </a:bodyPr>
          <a:lstStyle/>
          <a:p>
            <a:r>
              <a:rPr lang="en-US" dirty="0" smtClean="0"/>
              <a:t>disease is a deadly disease of the nervous system passed down through families.</a:t>
            </a:r>
            <a:endParaRPr lang="en-US" dirty="0" smtClean="0">
              <a:hlinkClick r:id="rId2" action="ppaction://hlinkfile"/>
            </a:endParaRPr>
          </a:p>
          <a:p>
            <a:r>
              <a:rPr lang="en-US" dirty="0" smtClean="0">
                <a:hlinkClick r:id="rId2" action="ppaction://hlinkfile"/>
              </a:rPr>
              <a:t>Deafness</a:t>
            </a:r>
            <a:endParaRPr lang="en-US" dirty="0" smtClean="0"/>
          </a:p>
          <a:p>
            <a:r>
              <a:rPr lang="en-US" dirty="0" smtClean="0"/>
              <a:t>Decreased eye contact, </a:t>
            </a:r>
            <a:r>
              <a:rPr lang="en-US" dirty="0" smtClean="0">
                <a:hlinkClick r:id="rId3" action="ppaction://hlinkfile"/>
              </a:rPr>
              <a:t>blindness</a:t>
            </a:r>
            <a:endParaRPr lang="en-US" dirty="0" smtClean="0"/>
          </a:p>
          <a:p>
            <a:r>
              <a:rPr lang="en-US" dirty="0" smtClean="0">
                <a:hlinkClick r:id="rId4" action="ppaction://hlinkfile"/>
              </a:rPr>
              <a:t>Decreased muscle tone</a:t>
            </a:r>
            <a:r>
              <a:rPr lang="en-US" dirty="0" smtClean="0"/>
              <a:t> (loss of muscle strength)</a:t>
            </a:r>
          </a:p>
          <a:p>
            <a:r>
              <a:rPr lang="en-US" dirty="0" smtClean="0"/>
              <a:t>Delayed mental and social skills</a:t>
            </a:r>
          </a:p>
          <a:p>
            <a:r>
              <a:rPr lang="en-US" dirty="0" smtClean="0">
                <a:hlinkClick r:id="rId5" action="ppaction://hlinkfile"/>
              </a:rPr>
              <a:t>Dementia</a:t>
            </a:r>
            <a:endParaRPr lang="en-US" dirty="0" smtClean="0"/>
          </a:p>
          <a:p>
            <a:r>
              <a:rPr lang="en-US" dirty="0" smtClean="0"/>
              <a:t>Increased startle reaction</a:t>
            </a:r>
          </a:p>
          <a:p>
            <a:r>
              <a:rPr lang="en-US" dirty="0" smtClean="0"/>
              <a:t>Irritability</a:t>
            </a:r>
          </a:p>
          <a:p>
            <a:r>
              <a:rPr lang="en-US" dirty="0" smtClean="0"/>
              <a:t>Listlessness</a:t>
            </a:r>
          </a:p>
          <a:p>
            <a:r>
              <a:rPr lang="en-US" dirty="0" smtClean="0"/>
              <a:t>Loss of motor skills</a:t>
            </a:r>
          </a:p>
          <a:p>
            <a:r>
              <a:rPr lang="en-US" dirty="0" smtClean="0">
                <a:hlinkClick r:id="rId6" action="ppaction://hlinkfile"/>
              </a:rPr>
              <a:t>Paralysis</a:t>
            </a:r>
            <a:r>
              <a:rPr lang="en-US" dirty="0" smtClean="0"/>
              <a:t> or loss of muscle function</a:t>
            </a:r>
          </a:p>
          <a:p>
            <a:r>
              <a:rPr lang="en-US" dirty="0" smtClean="0">
                <a:hlinkClick r:id="rId7" action="ppaction://hlinkfile"/>
              </a:rPr>
              <a:t>Seizures</a:t>
            </a:r>
            <a:endParaRPr lang="en-US" dirty="0" smtClean="0"/>
          </a:p>
          <a:p>
            <a:r>
              <a:rPr lang="en-US" dirty="0" smtClean="0"/>
              <a:t>Slow growth</a:t>
            </a:r>
          </a:p>
          <a:p>
            <a:endParaRPr lang="en-US" dirty="0"/>
          </a:p>
        </p:txBody>
      </p:sp>
      <p:pic>
        <p:nvPicPr>
          <p:cNvPr id="20484" name="Picture 4" descr="http://www.beautifulcanvas.org/wp-content/uploads/2008/09/20080926_lj_carmen_almost_smile.jpg"/>
          <p:cNvPicPr>
            <a:picLocks noChangeAspect="1" noChangeArrowheads="1"/>
          </p:cNvPicPr>
          <p:nvPr/>
        </p:nvPicPr>
        <p:blipFill>
          <a:blip r:embed="rId8" cstate="print"/>
          <a:srcRect/>
          <a:stretch>
            <a:fillRect/>
          </a:stretch>
        </p:blipFill>
        <p:spPr bwMode="auto">
          <a:xfrm>
            <a:off x="0" y="1905000"/>
            <a:ext cx="4762500" cy="31718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fibrosis </a:t>
            </a:r>
            <a:endParaRPr lang="en-US" dirty="0"/>
          </a:p>
        </p:txBody>
      </p:sp>
      <p:sp>
        <p:nvSpPr>
          <p:cNvPr id="3" name="Content Placeholder 2"/>
          <p:cNvSpPr>
            <a:spLocks noGrp="1"/>
          </p:cNvSpPr>
          <p:nvPr>
            <p:ph sz="half" idx="1"/>
          </p:nvPr>
        </p:nvSpPr>
        <p:spPr/>
        <p:txBody>
          <a:bodyPr>
            <a:normAutofit fontScale="92500"/>
          </a:bodyPr>
          <a:lstStyle/>
          <a:p>
            <a:r>
              <a:rPr lang="en-US" dirty="0" smtClean="0"/>
              <a:t>Cystic fibrosis is a disease passed down through families that causes thick, sticky mucus to build up in the lungs, digestive tract, and other areas of the body. It is one of the most common chronic lung diseases in children and young adults. It is a life-threatening disorder.</a:t>
            </a:r>
            <a:endParaRPr lang="en-US" dirty="0"/>
          </a:p>
        </p:txBody>
      </p:sp>
      <p:sp>
        <p:nvSpPr>
          <p:cNvPr id="4" name="Content Placeholder 3"/>
          <p:cNvSpPr>
            <a:spLocks noGrp="1"/>
          </p:cNvSpPr>
          <p:nvPr>
            <p:ph sz="half" idx="2"/>
          </p:nvPr>
        </p:nvSpPr>
        <p:spPr/>
        <p:txBody>
          <a:bodyPr>
            <a:normAutofit fontScale="92500"/>
          </a:bodyPr>
          <a:lstStyle/>
          <a:p>
            <a:endParaRPr lang="en-US"/>
          </a:p>
        </p:txBody>
      </p:sp>
      <p:pic>
        <p:nvPicPr>
          <p:cNvPr id="21506" name="Picture 2" descr="http://www.doctortipster.com/wp-content/uploads/2012/07/Cystic-Fibrosis1.jpg"/>
          <p:cNvPicPr>
            <a:picLocks noChangeAspect="1" noChangeArrowheads="1"/>
          </p:cNvPicPr>
          <p:nvPr/>
        </p:nvPicPr>
        <p:blipFill>
          <a:blip r:embed="rId2" cstate="print"/>
          <a:srcRect/>
          <a:stretch>
            <a:fillRect/>
          </a:stretch>
        </p:blipFill>
        <p:spPr bwMode="auto">
          <a:xfrm>
            <a:off x="4953000" y="1371600"/>
            <a:ext cx="3429000" cy="513744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514</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Types of Mutations</vt:lpstr>
      <vt:lpstr>Albinism</vt:lpstr>
      <vt:lpstr>Sickle Cell Anemia</vt:lpstr>
      <vt:lpstr>PKU (Phenyiketonuria) </vt:lpstr>
      <vt:lpstr>Hemophilia</vt:lpstr>
      <vt:lpstr>Color Blindness</vt:lpstr>
      <vt:lpstr>Huntington Disease</vt:lpstr>
      <vt:lpstr>Tay-Sachs</vt:lpstr>
      <vt:lpstr>Cystic fibrosis </vt:lpstr>
    </vt:vector>
  </TitlesOfParts>
  <Company>Odem-Edroy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esquivela</dc:creator>
  <cp:lastModifiedBy>esquivela</cp:lastModifiedBy>
  <cp:revision>20</cp:revision>
  <dcterms:created xsi:type="dcterms:W3CDTF">2013-02-07T19:41:54Z</dcterms:created>
  <dcterms:modified xsi:type="dcterms:W3CDTF">2013-02-07T22:35:17Z</dcterms:modified>
</cp:coreProperties>
</file>