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9" r:id="rId3"/>
    <p:sldId id="257" r:id="rId4"/>
    <p:sldId id="260" r:id="rId5"/>
    <p:sldId id="264" r:id="rId6"/>
    <p:sldId id="265" r:id="rId7"/>
    <p:sldId id="263" r:id="rId8"/>
    <p:sldId id="266" r:id="rId9"/>
    <p:sldId id="261" r:id="rId10"/>
    <p:sldId id="268" r:id="rId11"/>
    <p:sldId id="271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1EE795-1E51-45E0-9E84-5080D2F26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236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B46D38-BE68-4A6D-B72F-95F53A5FE357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Nurture and foster their potential </a:t>
            </a:r>
          </a:p>
        </p:txBody>
      </p:sp>
    </p:spTree>
    <p:extLst>
      <p:ext uri="{BB962C8B-B14F-4D97-AF65-F5344CB8AC3E}">
        <p14:creationId xmlns:p14="http://schemas.microsoft.com/office/powerpoint/2010/main" val="121688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3EB5E-234C-424F-A8A9-FC3B264B7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69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D1F0F-C695-449A-9455-6AD68BAA7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56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19367-B2BA-45CC-A349-F9D6FC18E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29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62768-EE37-479B-AA0E-DB09B9A78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8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B26C5-00BD-4536-8675-5EF138074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96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0BC67-1569-4BAF-B9B0-86E3E967E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38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3AE95-7F62-4313-9E59-EB8DEA90F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2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00A20-4154-4FF3-A1CD-6BD8A09C1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67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B1B58-ED91-4DA0-A602-68E743469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83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F13AF-2D85-469D-88AA-408B9AF21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92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EC710-6F2D-442F-BDC9-FBAB20670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67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fld id="{DC2B1464-0AD2-4227-A569-76ECDB8F85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0" r:id="rId2"/>
    <p:sldLayoutId id="2147483708" r:id="rId3"/>
    <p:sldLayoutId id="2147483701" r:id="rId4"/>
    <p:sldLayoutId id="2147483702" r:id="rId5"/>
    <p:sldLayoutId id="2147483703" r:id="rId6"/>
    <p:sldLayoutId id="2147483709" r:id="rId7"/>
    <p:sldLayoutId id="2147483704" r:id="rId8"/>
    <p:sldLayoutId id="2147483710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latin typeface="Imprint MT Shadow" pitchFamily="82" charset="0"/>
              </a:rPr>
              <a:t>Gifted Referral Process and Other Important Information </a:t>
            </a:r>
            <a:r>
              <a:rPr lang="en-US" altLang="en-US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dirty="0" smtClean="0"/>
              <a:t>Coffee County Schools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dirty="0" smtClean="0"/>
              <a:t>2016-2017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Imprint MT Shadow" pitchFamily="82" charset="0"/>
              </a:rPr>
              <a:t>Gifted Service Delivery Options in Coffee County Schools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b="1" dirty="0" smtClean="0">
                <a:latin typeface="Monotype Corsiva" panose="03010101010201010101" pitchFamily="66" charset="0"/>
              </a:rPr>
              <a:t>Grades K-2 – regular classroom accommodations with consultations from the gifted teacher as needed.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b="1" dirty="0" smtClean="0">
                <a:latin typeface="Monotype Corsiva" panose="03010101010201010101" pitchFamily="66" charset="0"/>
              </a:rPr>
              <a:t>Grades 3-6– resource room pull-out.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b="1" dirty="0" smtClean="0">
                <a:latin typeface="Monotype Corsiva" panose="03010101010201010101" pitchFamily="66" charset="0"/>
              </a:rPr>
              <a:t>Grades 6-8 – differentiation in the general education classroom.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b="1" dirty="0" smtClean="0">
                <a:latin typeface="Monotype Corsiva" panose="03010101010201010101" pitchFamily="66" charset="0"/>
              </a:rPr>
              <a:t>Grades 9-12 – advanced classes in core content areas.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1">
                    <a:tint val="88000"/>
                    <a:satMod val="150000"/>
                  </a:schemeClr>
                </a:solidFill>
                <a:latin typeface="Imprint MT Shadow" pitchFamily="82" charset="0"/>
              </a:rPr>
              <a:t>Why Should Gifted Students Attend Gifted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b="1" dirty="0" smtClean="0">
                <a:latin typeface="Monotype Corsiva" panose="03010101010201010101" pitchFamily="66" charset="0"/>
              </a:rPr>
              <a:t>Curriculum in gifted classes includes reading, writing and thinking at high levels.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b="1" dirty="0" smtClean="0">
                <a:latin typeface="Monotype Corsiva" panose="03010101010201010101" pitchFamily="66" charset="0"/>
              </a:rPr>
              <a:t>Students are often reading and writing in their interest areas to complete a project of choice – this motivates students to read, write and research.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b="1" dirty="0" smtClean="0">
                <a:latin typeface="Monotype Corsiva" panose="03010101010201010101" pitchFamily="66" charset="0"/>
              </a:rPr>
              <a:t>Gifted classes meet social-emotional needs of gifted learners.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b="1" dirty="0" smtClean="0">
                <a:latin typeface="Monotype Corsiva" panose="03010101010201010101" pitchFamily="66" charset="0"/>
              </a:rPr>
              <a:t>Attending gifted classes can maintain a desire for the student to come to and remain in school. 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en-US" sz="1200" dirty="0" smtClean="0">
                <a:latin typeface="+mj-lt"/>
              </a:rPr>
              <a:t>From: Alabama State Department of Education – Gifted Regional Training 2010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Imprint MT Shadow" pitchFamily="82" charset="0"/>
              </a:rPr>
              <a:t>Other Important Info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altLang="en-US" b="1" smtClean="0">
                <a:latin typeface="Monotype Corsiva" panose="03010101010201010101" pitchFamily="66" charset="0"/>
              </a:rPr>
              <a:t>According to the Alabama State Department Gifted Code accommodations must be provided for the times that gifted students are in pull-out classes:	</a:t>
            </a:r>
          </a:p>
          <a:p>
            <a:pPr lvl="1"/>
            <a:r>
              <a:rPr lang="en-US" altLang="en-US" b="1" smtClean="0">
                <a:latin typeface="Monotype Corsiva" panose="03010101010201010101" pitchFamily="66" charset="0"/>
              </a:rPr>
              <a:t>Students will not be required to make up missed class work.</a:t>
            </a:r>
          </a:p>
          <a:p>
            <a:pPr lvl="1"/>
            <a:r>
              <a:rPr lang="en-US" altLang="en-US" b="1" smtClean="0">
                <a:latin typeface="Monotype Corsiva" panose="03010101010201010101" pitchFamily="66" charset="0"/>
              </a:rPr>
              <a:t>If new material is introduced, students will be instructed by peer or teacher in small group or one-on-one setting.</a:t>
            </a:r>
          </a:p>
          <a:p>
            <a:pPr lvl="1"/>
            <a:r>
              <a:rPr lang="en-US" altLang="en-US" b="1" smtClean="0">
                <a:latin typeface="Monotype Corsiva" panose="03010101010201010101" pitchFamily="66" charset="0"/>
              </a:rPr>
              <a:t>If tests are administered, students will take the test when he or she returns to the classroom or at a mutually agreed upon time.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1">
                    <a:tint val="88000"/>
                    <a:satMod val="150000"/>
                  </a:schemeClr>
                </a:solidFill>
                <a:latin typeface="Imprint MT Shadow" pitchFamily="82" charset="0"/>
              </a:rPr>
              <a:t>What Does “Gifted” Mean?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>
                <a:latin typeface="One Stroke Script LET" pitchFamily="2" charset="0"/>
              </a:rPr>
              <a:t>	</a:t>
            </a:r>
            <a:r>
              <a:rPr lang="en-US" altLang="en-US" sz="3600" b="1" dirty="0" smtClean="0">
                <a:latin typeface="Monotype Corsiva" panose="03010101010201010101" pitchFamily="66" charset="0"/>
              </a:rPr>
              <a:t>Intellectually gifted children and youth are those who perform or who have demonstrated the </a:t>
            </a:r>
            <a:r>
              <a:rPr lang="en-US" altLang="en-US" sz="3600" b="1" u="sng" dirty="0" smtClean="0">
                <a:latin typeface="Monotype Corsiva" panose="03010101010201010101" pitchFamily="66" charset="0"/>
              </a:rPr>
              <a:t>potential</a:t>
            </a:r>
            <a:r>
              <a:rPr lang="en-US" altLang="en-US" sz="3600" b="1" dirty="0" smtClean="0">
                <a:latin typeface="Monotype Corsiva" panose="03010101010201010101" pitchFamily="66" charset="0"/>
              </a:rPr>
              <a:t> to perform at high levels in academic or creative fields when compared with others of their age, experience, or environment.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en-US" altLang="en-US" sz="3600" dirty="0" smtClean="0">
              <a:latin typeface="One Stroke Script LET" pitchFamily="2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1200" dirty="0" smtClean="0"/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en-US" altLang="en-US" sz="1400" dirty="0" smtClean="0"/>
              <a:t>(Source: Alabama State Department of Education. 2009)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1">
                    <a:tint val="88000"/>
                    <a:satMod val="150000"/>
                  </a:schemeClr>
                </a:solidFill>
                <a:latin typeface="Imprint MT Shadow" pitchFamily="82" charset="0"/>
              </a:rPr>
              <a:t>Who can refer a student?</a:t>
            </a:r>
            <a:r>
              <a:rPr lang="en-US" altLang="en-US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>
                <a:latin typeface="Monotype Corsiva" panose="03010101010201010101" pitchFamily="66" charset="0"/>
              </a:rPr>
              <a:t>	</a:t>
            </a:r>
            <a:r>
              <a:rPr lang="en-US" altLang="en-US" sz="3600" b="1" smtClean="0">
                <a:latin typeface="Monotype Corsiva" panose="03010101010201010101" pitchFamily="66" charset="0"/>
              </a:rPr>
              <a:t>A student may be referred for consideration for gifted services by teachers, counselors, administrators, parents or guardians and other individuals with knowledge of the student’s abilities.  </a:t>
            </a:r>
            <a:endParaRPr lang="en-US" altLang="en-US" b="1" smtClean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1">
                    <a:tint val="88000"/>
                    <a:satMod val="150000"/>
                  </a:schemeClr>
                </a:solidFill>
                <a:latin typeface="Imprint MT Shadow" pitchFamily="82" charset="0"/>
              </a:rPr>
              <a:t>Notification and Consent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b="1" dirty="0" smtClean="0">
                <a:latin typeface="Monotype Corsiva" panose="03010101010201010101" pitchFamily="66" charset="0"/>
              </a:rPr>
              <a:t>If a student is referred for consideration for the gifted program, his/her parents must give consent for screening.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altLang="en-US" b="1" dirty="0" smtClean="0">
              <a:latin typeface="Monotype Corsiva" panose="03010101010201010101" pitchFamily="66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b="1" dirty="0" smtClean="0">
                <a:latin typeface="Monotype Corsiva" panose="03010101010201010101" pitchFamily="66" charset="0"/>
              </a:rPr>
              <a:t>If a student is found eligible, parents must also give consent for placement and a GEP (gifted education plan).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en-US" altLang="en-US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Imprint MT Shadow" pitchFamily="82" charset="0"/>
              </a:rPr>
              <a:t>Teacher Input</a:t>
            </a:r>
            <a:endParaRPr lang="en-US" altLang="en-US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 smtClean="0">
                <a:latin typeface="Monotype Corsiva" panose="03010101010201010101" pitchFamily="66" charset="0"/>
              </a:rPr>
              <a:t>Required teacher input for any gifted referral includes: </a:t>
            </a:r>
          </a:p>
          <a:p>
            <a:pPr algn="ctr">
              <a:buFontTx/>
              <a:buNone/>
            </a:pPr>
            <a:endParaRPr lang="en-US" altLang="en-US" sz="3600" b="1" smtClean="0">
              <a:latin typeface="Monotype Corsiva" panose="03010101010201010101" pitchFamily="66" charset="0"/>
            </a:endParaRPr>
          </a:p>
          <a:p>
            <a:r>
              <a:rPr lang="en-US" altLang="en-US" sz="3600" b="1" smtClean="0">
                <a:latin typeface="Monotype Corsiva" panose="03010101010201010101" pitchFamily="66" charset="0"/>
              </a:rPr>
              <a:t>Part of the Referral Form</a:t>
            </a:r>
          </a:p>
          <a:p>
            <a:r>
              <a:rPr lang="en-US" altLang="en-US" sz="3600" b="1" smtClean="0">
                <a:latin typeface="Monotype Corsiva" panose="03010101010201010101" pitchFamily="66" charset="0"/>
              </a:rPr>
              <a:t>TAB’s Form</a:t>
            </a:r>
          </a:p>
          <a:p>
            <a:r>
              <a:rPr lang="en-US" altLang="en-US" sz="3600" b="1" smtClean="0">
                <a:latin typeface="Monotype Corsiva" panose="03010101010201010101" pitchFamily="66" charset="0"/>
              </a:rPr>
              <a:t>Work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457200"/>
            <a:ext cx="460216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066800"/>
            <a:ext cx="4343400" cy="5059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>
                <a:latin typeface="Monotype Corsiva" panose="03010101010201010101" pitchFamily="66" charset="0"/>
              </a:rPr>
              <a:t>Check anything that applies in the “Aptitude Test Selection Box.”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 smtClean="0">
              <a:latin typeface="Monotype Corsiva" panose="03010101010201010101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Monotype Corsiva" panose="03010101010201010101" pitchFamily="66" charset="0"/>
              </a:rPr>
              <a:t>The “Gifted Referrals Screening Team” (GRST) will use this information to determine if the student needs both verbal and nonverbal assessments.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 smtClean="0">
              <a:latin typeface="Monotype Corsiva" panose="03010101010201010101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Monotype Corsiva" panose="03010101010201010101" pitchFamily="66" charset="0"/>
              </a:rPr>
              <a:t>GRST members are: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Monotype Corsiva" panose="03010101010201010101" pitchFamily="66" charset="0"/>
              </a:rPr>
              <a:t>      General Ed. Teacher,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Monotype Corsiva" panose="03010101010201010101" pitchFamily="66" charset="0"/>
              </a:rPr>
              <a:t>      Gifted Ed. Teacher,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Monotype Corsiva" panose="03010101010201010101" pitchFamily="66" charset="0"/>
              </a:rPr>
              <a:t>      LEA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Imprint MT Shadow" pitchFamily="82" charset="0"/>
              </a:rPr>
              <a:t>Referral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5" descr="scan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5018088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762000"/>
            <a:ext cx="8458200" cy="3276600"/>
          </a:xfrm>
        </p:spPr>
        <p:txBody>
          <a:bodyPr>
            <a:normAutofit fontScale="92500" lnSpcReduction="20000"/>
          </a:bodyPr>
          <a:lstStyle/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dirty="0" smtClean="0">
                <a:latin typeface="Monotype Corsiva" panose="03010101010201010101" pitchFamily="66" charset="0"/>
              </a:rPr>
              <a:t>The TAB’s, or traits, aptitudes and behaviors are a representation of the basic characteristics associated with giftedness. 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dirty="0" smtClean="0">
                <a:latin typeface="Monotype Corsiva" panose="03010101010201010101" pitchFamily="66" charset="0"/>
              </a:rPr>
              <a:t>The teacher must give the referred student a rating in each area of the TAB’s.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400" dirty="0" smtClean="0">
                <a:latin typeface="Monotype Corsiva" panose="03010101010201010101" pitchFamily="66" charset="0"/>
              </a:rPr>
              <a:t>Rating Scale:	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 smtClean="0">
                <a:latin typeface="Monotype Corsiva" panose="03010101010201010101" pitchFamily="66" charset="0"/>
              </a:rPr>
              <a:t>        5   Superior	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 smtClean="0">
                <a:latin typeface="Monotype Corsiva" panose="03010101010201010101" pitchFamily="66" charset="0"/>
              </a:rPr>
              <a:t>        4   Above Average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 smtClean="0">
                <a:latin typeface="Monotype Corsiva" panose="03010101010201010101" pitchFamily="66" charset="0"/>
              </a:rPr>
              <a:t>        3   Average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 smtClean="0">
                <a:latin typeface="Monotype Corsiva" panose="03010101010201010101" pitchFamily="66" charset="0"/>
              </a:rPr>
              <a:t>        2   Weak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 smtClean="0">
                <a:latin typeface="Monotype Corsiva" panose="03010101010201010101" pitchFamily="66" charset="0"/>
              </a:rPr>
              <a:t>        1   Developing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dirty="0" smtClean="0"/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 smtClean="0"/>
              <a:t>		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477000" cy="715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smtClean="0">
                <a:solidFill>
                  <a:schemeClr val="accent1">
                    <a:tint val="88000"/>
                    <a:satMod val="150000"/>
                  </a:schemeClr>
                </a:solidFill>
                <a:latin typeface="Imprint MT Shadow" pitchFamily="82" charset="0"/>
              </a:rPr>
              <a:t>TAB’s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5" descr="Examples of Work Samples&#10;" title="Work S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1910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latin typeface="Monotype Corsiva" panose="03010101010201010101" pitchFamily="66" charset="0"/>
              </a:rPr>
              <a:t>The teacher will need to provide 3 or more (above average) work samples for your referred student.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mtClean="0">
              <a:latin typeface="Monotype Corsiva" panose="03010101010201010101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Monotype Corsiva" panose="03010101010201010101" pitchFamily="66" charset="0"/>
              </a:rPr>
              <a:t>The samples should demonstrate different abilities.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	    </a:t>
            </a:r>
            <a:r>
              <a:rPr lang="en-US" altLang="en-US" sz="2000" smtClean="0"/>
              <a:t>	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1">
                    <a:tint val="88000"/>
                    <a:satMod val="150000"/>
                  </a:schemeClr>
                </a:solidFill>
                <a:latin typeface="Imprint MT Shadow" pitchFamily="82" charset="0"/>
              </a:rPr>
              <a:t>Work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Cj039813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59325"/>
            <a:ext cx="2198688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400" b="1" dirty="0" smtClean="0">
                <a:latin typeface="Monotype Corsiva" panose="03010101010201010101" pitchFamily="66" charset="0"/>
              </a:rPr>
              <a:t>The student will have his/her hearing and vision tested.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400" b="1" dirty="0" smtClean="0">
                <a:latin typeface="Monotype Corsiva" panose="03010101010201010101" pitchFamily="66" charset="0"/>
              </a:rPr>
              <a:t>The student will receive a screener test from the gifted teacher (OLSAT scores can be used as a screener test).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400" b="1" dirty="0" smtClean="0">
                <a:latin typeface="Monotype Corsiva" panose="03010101010201010101" pitchFamily="66" charset="0"/>
              </a:rPr>
              <a:t>Some students may be tested by the school </a:t>
            </a:r>
            <a:r>
              <a:rPr lang="en-US" altLang="en-US" sz="3400" b="1" dirty="0" err="1" smtClean="0">
                <a:latin typeface="Monotype Corsiva" panose="03010101010201010101" pitchFamily="66" charset="0"/>
              </a:rPr>
              <a:t>psychometrist</a:t>
            </a:r>
            <a:r>
              <a:rPr lang="en-US" altLang="en-US" sz="3400" b="1" dirty="0" smtClean="0">
                <a:latin typeface="Monotype Corsiva" panose="03010101010201010101" pitchFamily="66" charset="0"/>
              </a:rPr>
              <a:t>.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/>
              <a:t>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1">
                    <a:tint val="88000"/>
                    <a:satMod val="150000"/>
                  </a:schemeClr>
                </a:solidFill>
                <a:latin typeface="Imprint MT Shadow" pitchFamily="82" charset="0"/>
              </a:rPr>
              <a:t>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251</TotalTime>
  <Words>431</Words>
  <Application>Microsoft Office PowerPoint</Application>
  <PresentationFormat>On-screen Show (4:3)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Verdana</vt:lpstr>
      <vt:lpstr>Wingdings 2</vt:lpstr>
      <vt:lpstr>Imprint MT Shadow</vt:lpstr>
      <vt:lpstr>One Stroke Script LET</vt:lpstr>
      <vt:lpstr>Monotype Corsiva</vt:lpstr>
      <vt:lpstr>Aspect</vt:lpstr>
      <vt:lpstr>Gifted Referral Process and Other Important Information  </vt:lpstr>
      <vt:lpstr>What Does “Gifted” Mean?</vt:lpstr>
      <vt:lpstr>Who can refer a student? </vt:lpstr>
      <vt:lpstr>Notification and Consent</vt:lpstr>
      <vt:lpstr>Teacher Input</vt:lpstr>
      <vt:lpstr>Referral Form</vt:lpstr>
      <vt:lpstr>TAB’s Form</vt:lpstr>
      <vt:lpstr>Work Samples</vt:lpstr>
      <vt:lpstr>Testing</vt:lpstr>
      <vt:lpstr>Gifted Service Delivery Options in Coffee County Schools</vt:lpstr>
      <vt:lpstr>Why Should Gifted Students Attend Gifted Classes?</vt:lpstr>
      <vt:lpstr>Other Important Info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Gifted Referral Process</dc:title>
  <dc:creator>jwebb</dc:creator>
  <cp:lastModifiedBy>Tami Crosby</cp:lastModifiedBy>
  <cp:revision>33</cp:revision>
  <dcterms:created xsi:type="dcterms:W3CDTF">2009-09-28T21:10:03Z</dcterms:created>
  <dcterms:modified xsi:type="dcterms:W3CDTF">2017-12-29T22:18:48Z</dcterms:modified>
</cp:coreProperties>
</file>