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388" r:id="rId3"/>
    <p:sldId id="395" r:id="rId4"/>
    <p:sldId id="347" r:id="rId5"/>
    <p:sldId id="305" r:id="rId6"/>
    <p:sldId id="306" r:id="rId7"/>
    <p:sldId id="307" r:id="rId8"/>
    <p:sldId id="309" r:id="rId9"/>
    <p:sldId id="310" r:id="rId10"/>
    <p:sldId id="311" r:id="rId11"/>
    <p:sldId id="312" r:id="rId12"/>
    <p:sldId id="313" r:id="rId13"/>
    <p:sldId id="335" r:id="rId14"/>
    <p:sldId id="286" r:id="rId15"/>
    <p:sldId id="287" r:id="rId16"/>
    <p:sldId id="288" r:id="rId17"/>
    <p:sldId id="289" r:id="rId18"/>
    <p:sldId id="290" r:id="rId19"/>
    <p:sldId id="291" r:id="rId20"/>
    <p:sldId id="292" r:id="rId21"/>
    <p:sldId id="449" r:id="rId22"/>
    <p:sldId id="445" r:id="rId23"/>
    <p:sldId id="444" r:id="rId24"/>
    <p:sldId id="447" r:id="rId25"/>
    <p:sldId id="448" r:id="rId26"/>
    <p:sldId id="446" r:id="rId27"/>
    <p:sldId id="450" r:id="rId28"/>
    <p:sldId id="451" r:id="rId29"/>
    <p:sldId id="453" r:id="rId30"/>
    <p:sldId id="443" r:id="rId3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82060" autoAdjust="0"/>
  </p:normalViewPr>
  <p:slideViewPr>
    <p:cSldViewPr>
      <p:cViewPr>
        <p:scale>
          <a:sx n="83" d="100"/>
          <a:sy n="83" d="100"/>
        </p:scale>
        <p:origin x="-1026"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696C43C8-4ECB-4567-B961-C78D5153B2D4}" type="datetimeFigureOut">
              <a:rPr lang="en-US" smtClean="0"/>
              <a:t>10/14/2014</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1440" tIns="45720" rIns="91440" bIns="45720" rtlCol="0" anchor="b"/>
          <a:lstStyle>
            <a:lvl1pPr algn="r">
              <a:defRPr sz="1200"/>
            </a:lvl1pPr>
          </a:lstStyle>
          <a:p>
            <a:fld id="{48FC1931-A805-4244-804C-9A8B9786C617}" type="slidenum">
              <a:rPr lang="en-US" smtClean="0"/>
              <a:t>‹#›</a:t>
            </a:fld>
            <a:endParaRPr lang="en-US"/>
          </a:p>
        </p:txBody>
      </p:sp>
    </p:spTree>
    <p:extLst>
      <p:ext uri="{BB962C8B-B14F-4D97-AF65-F5344CB8AC3E}">
        <p14:creationId xmlns:p14="http://schemas.microsoft.com/office/powerpoint/2010/main" val="126009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9DAD15D5-3994-4529-A165-4D33B83CEAE3}" type="datetimeFigureOut">
              <a:rPr lang="en-US" smtClean="0"/>
              <a:t>10/14/2014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56888E0E-8C98-46B7-A669-176033395E36}" type="slidenum">
              <a:rPr lang="en-US" smtClean="0"/>
              <a:t>‹#›</a:t>
            </a:fld>
            <a:endParaRPr lang="en-US"/>
          </a:p>
        </p:txBody>
      </p:sp>
    </p:spTree>
    <p:extLst>
      <p:ext uri="{BB962C8B-B14F-4D97-AF65-F5344CB8AC3E}">
        <p14:creationId xmlns:p14="http://schemas.microsoft.com/office/powerpoint/2010/main" val="174874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888E0E-8C98-46B7-A669-176033395E36}" type="slidenum">
              <a:rPr lang="en-US" smtClean="0"/>
              <a:t>1</a:t>
            </a:fld>
            <a:endParaRPr lang="en-US"/>
          </a:p>
        </p:txBody>
      </p:sp>
    </p:spTree>
    <p:extLst>
      <p:ext uri="{BB962C8B-B14F-4D97-AF65-F5344CB8AC3E}">
        <p14:creationId xmlns:p14="http://schemas.microsoft.com/office/powerpoint/2010/main" val="630515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9E905-64D4-4951-BE5A-C6C0217C4B9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592097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9E905-64D4-4951-BE5A-C6C0217C4B9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799240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improvement process is </a:t>
            </a:r>
            <a:r>
              <a:rPr lang="en-US" sz="1200" b="1" dirty="0" smtClean="0"/>
              <a:t>facilitated </a:t>
            </a:r>
            <a:r>
              <a:rPr lang="en-US" sz="1200" dirty="0" smtClean="0"/>
              <a:t>by the principal but </a:t>
            </a:r>
            <a:r>
              <a:rPr lang="en-US" sz="1200" b="1" dirty="0" smtClean="0"/>
              <a:t>involves </a:t>
            </a:r>
            <a:r>
              <a:rPr lang="en-US" sz="1200" dirty="0" smtClean="0"/>
              <a:t>teachers, staff, and stakeholders</a:t>
            </a:r>
            <a:r>
              <a:rPr lang="en-US" sz="1200" b="1" dirty="0" smtClean="0"/>
              <a:t> </a:t>
            </a:r>
            <a:r>
              <a:rPr lang="en-US" sz="1200" dirty="0" smtClean="0"/>
              <a:t>in decision-making and leadership roles.  </a:t>
            </a:r>
            <a:r>
              <a:rPr lang="en-US" sz="1200" b="1" dirty="0" smtClean="0"/>
              <a:t>The principal makes improvement a focus by developing staff collective knowledge of needs and by developing an understanding of and commitment to the school’s improvement priorities</a:t>
            </a:r>
            <a:r>
              <a:rPr lang="en-US" b="1" dirty="0" smtClean="0"/>
              <a:t>. </a:t>
            </a:r>
          </a:p>
          <a:p>
            <a:endParaRPr lang="en-US" dirty="0"/>
          </a:p>
        </p:txBody>
      </p:sp>
      <p:sp>
        <p:nvSpPr>
          <p:cNvPr id="4" name="Slide Number Placeholder 3"/>
          <p:cNvSpPr>
            <a:spLocks noGrp="1"/>
          </p:cNvSpPr>
          <p:nvPr>
            <p:ph type="sldNum" sz="quarter" idx="10"/>
          </p:nvPr>
        </p:nvSpPr>
        <p:spPr/>
        <p:txBody>
          <a:bodyPr/>
          <a:lstStyle/>
          <a:p>
            <a:fld id="{924468A3-77B2-4FB6-8EE1-DA4F8A0C811F}" type="slidenum">
              <a:rPr lang="en-US" smtClean="0"/>
              <a:t>14</a:t>
            </a:fld>
            <a:endParaRPr lang="en-US"/>
          </a:p>
        </p:txBody>
      </p:sp>
    </p:spTree>
    <p:extLst>
      <p:ext uri="{BB962C8B-B14F-4D97-AF65-F5344CB8AC3E}">
        <p14:creationId xmlns:p14="http://schemas.microsoft.com/office/powerpoint/2010/main" val="1937111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It is recommended that each school use information and data provided by the school system, RESA, the WVDE, and/or other entities to complete the self-study.  Ultimately, the self-study </a:t>
            </a:r>
            <a:r>
              <a:rPr lang="en-US" sz="1200" b="1" dirty="0" smtClean="0"/>
              <a:t>must</a:t>
            </a:r>
            <a:r>
              <a:rPr lang="en-US" sz="1200" dirty="0" smtClean="0"/>
              <a:t> assist staff in determining the root causes of student performance deficits and help determine changes needed in school and classroom practice. </a:t>
            </a:r>
            <a:endParaRPr lang="en-US" dirty="0"/>
          </a:p>
        </p:txBody>
      </p:sp>
      <p:sp>
        <p:nvSpPr>
          <p:cNvPr id="4" name="Slide Number Placeholder 3"/>
          <p:cNvSpPr>
            <a:spLocks noGrp="1"/>
          </p:cNvSpPr>
          <p:nvPr>
            <p:ph type="sldNum" sz="quarter" idx="10"/>
          </p:nvPr>
        </p:nvSpPr>
        <p:spPr/>
        <p:txBody>
          <a:bodyPr/>
          <a:lstStyle/>
          <a:p>
            <a:fld id="{924468A3-77B2-4FB6-8EE1-DA4F8A0C811F}" type="slidenum">
              <a:rPr lang="en-US" smtClean="0"/>
              <a:t>15</a:t>
            </a:fld>
            <a:endParaRPr lang="en-US"/>
          </a:p>
        </p:txBody>
      </p:sp>
    </p:spTree>
    <p:extLst>
      <p:ext uri="{BB962C8B-B14F-4D97-AF65-F5344CB8AC3E}">
        <p14:creationId xmlns:p14="http://schemas.microsoft.com/office/powerpoint/2010/main" val="672823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Arial" pitchFamily="34" charset="0"/>
              <a:buAutoNum type="arabicPeriod"/>
            </a:pPr>
            <a:r>
              <a:rPr lang="en-US" dirty="0" smtClean="0"/>
              <a:t>Designated team or committee to orchestrate the school’s improvement efforts</a:t>
            </a:r>
          </a:p>
          <a:p>
            <a:pPr marL="514350" indent="-514350">
              <a:buAutoNum type="arabicPeriod" startAt="2"/>
            </a:pPr>
            <a:r>
              <a:rPr lang="en-US" dirty="0" smtClean="0"/>
              <a:t>Process of using data and information to determine needs</a:t>
            </a:r>
          </a:p>
          <a:p>
            <a:pPr marL="514350" indent="-514350">
              <a:buAutoNum type="arabicPeriod" startAt="2"/>
            </a:pPr>
            <a:r>
              <a:rPr lang="en-US" dirty="0" smtClean="0"/>
              <a:t>On-going professional development and research on how to best improve school and classroom processes and strategies</a:t>
            </a:r>
          </a:p>
          <a:p>
            <a:endParaRPr lang="en-US" dirty="0"/>
          </a:p>
        </p:txBody>
      </p:sp>
      <p:sp>
        <p:nvSpPr>
          <p:cNvPr id="4" name="Slide Number Placeholder 3"/>
          <p:cNvSpPr>
            <a:spLocks noGrp="1"/>
          </p:cNvSpPr>
          <p:nvPr>
            <p:ph type="sldNum" sz="quarter" idx="10"/>
          </p:nvPr>
        </p:nvSpPr>
        <p:spPr/>
        <p:txBody>
          <a:bodyPr/>
          <a:lstStyle/>
          <a:p>
            <a:fld id="{924468A3-77B2-4FB6-8EE1-DA4F8A0C811F}" type="slidenum">
              <a:rPr lang="en-US" smtClean="0"/>
              <a:t>16</a:t>
            </a:fld>
            <a:endParaRPr lang="en-US"/>
          </a:p>
        </p:txBody>
      </p:sp>
    </p:spTree>
    <p:extLst>
      <p:ext uri="{BB962C8B-B14F-4D97-AF65-F5344CB8AC3E}">
        <p14:creationId xmlns:p14="http://schemas.microsoft.com/office/powerpoint/2010/main" val="2294196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At a minimum, every school </a:t>
            </a:r>
            <a:r>
              <a:rPr lang="en-US" sz="1200" b="1" dirty="0" smtClean="0"/>
              <a:t>MUST </a:t>
            </a:r>
            <a:r>
              <a:rPr lang="en-US" sz="1200" dirty="0" smtClean="0"/>
              <a:t>utilize:</a:t>
            </a:r>
          </a:p>
          <a:p>
            <a:r>
              <a:rPr lang="en-US" sz="1200" dirty="0" smtClean="0"/>
              <a:t>School Monitoring Report, and  </a:t>
            </a:r>
          </a:p>
          <a:p>
            <a:r>
              <a:rPr lang="en-US" sz="1200" dirty="0" smtClean="0"/>
              <a:t>Summary of employee evaluation data to guide improvement efforts</a:t>
            </a:r>
            <a:r>
              <a:rPr lang="en-US" sz="1200" b="1" dirty="0" smtClean="0"/>
              <a:t>.</a:t>
            </a:r>
          </a:p>
          <a:p>
            <a:endParaRPr lang="en-US" dirty="0"/>
          </a:p>
        </p:txBody>
      </p:sp>
      <p:sp>
        <p:nvSpPr>
          <p:cNvPr id="4" name="Slide Number Placeholder 3"/>
          <p:cNvSpPr>
            <a:spLocks noGrp="1"/>
          </p:cNvSpPr>
          <p:nvPr>
            <p:ph type="sldNum" sz="quarter" idx="10"/>
          </p:nvPr>
        </p:nvSpPr>
        <p:spPr/>
        <p:txBody>
          <a:bodyPr/>
          <a:lstStyle/>
          <a:p>
            <a:fld id="{924468A3-77B2-4FB6-8EE1-DA4F8A0C811F}" type="slidenum">
              <a:rPr lang="en-US" smtClean="0"/>
              <a:t>17</a:t>
            </a:fld>
            <a:endParaRPr lang="en-US"/>
          </a:p>
        </p:txBody>
      </p:sp>
    </p:spTree>
    <p:extLst>
      <p:ext uri="{BB962C8B-B14F-4D97-AF65-F5344CB8AC3E}">
        <p14:creationId xmlns:p14="http://schemas.microsoft.com/office/powerpoint/2010/main" val="2665273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3200" dirty="0" smtClean="0"/>
              <a:t>The school electronic strategic improvement plan is the culmination of :</a:t>
            </a:r>
          </a:p>
          <a:p>
            <a:pPr lvl="2"/>
            <a:r>
              <a:rPr lang="en-US" sz="3200" dirty="0" smtClean="0"/>
              <a:t>School’s self-study of student performance</a:t>
            </a:r>
          </a:p>
          <a:p>
            <a:pPr lvl="2"/>
            <a:r>
              <a:rPr lang="en-US" sz="3200" dirty="0" smtClean="0"/>
              <a:t>School’s self-study of school and classroom learning conditions</a:t>
            </a:r>
          </a:p>
          <a:p>
            <a:endParaRPr lang="en-US" dirty="0"/>
          </a:p>
        </p:txBody>
      </p:sp>
      <p:sp>
        <p:nvSpPr>
          <p:cNvPr id="4" name="Slide Number Placeholder 3"/>
          <p:cNvSpPr>
            <a:spLocks noGrp="1"/>
          </p:cNvSpPr>
          <p:nvPr>
            <p:ph type="sldNum" sz="quarter" idx="10"/>
          </p:nvPr>
        </p:nvSpPr>
        <p:spPr/>
        <p:txBody>
          <a:bodyPr/>
          <a:lstStyle/>
          <a:p>
            <a:fld id="{924468A3-77B2-4FB6-8EE1-DA4F8A0C811F}" type="slidenum">
              <a:rPr lang="en-US" smtClean="0"/>
              <a:t>18</a:t>
            </a:fld>
            <a:endParaRPr lang="en-US"/>
          </a:p>
        </p:txBody>
      </p:sp>
    </p:spTree>
    <p:extLst>
      <p:ext uri="{BB962C8B-B14F-4D97-AF65-F5344CB8AC3E}">
        <p14:creationId xmlns:p14="http://schemas.microsoft.com/office/powerpoint/2010/main" val="1707549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4468A3-77B2-4FB6-8EE1-DA4F8A0C811F}" type="slidenum">
              <a:rPr lang="en-US" smtClean="0"/>
              <a:t>19</a:t>
            </a:fld>
            <a:endParaRPr lang="en-US"/>
          </a:p>
        </p:txBody>
      </p:sp>
    </p:spTree>
    <p:extLst>
      <p:ext uri="{BB962C8B-B14F-4D97-AF65-F5344CB8AC3E}">
        <p14:creationId xmlns:p14="http://schemas.microsoft.com/office/powerpoint/2010/main" val="2564958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4468A3-77B2-4FB6-8EE1-DA4F8A0C811F}" type="slidenum">
              <a:rPr lang="en-US" smtClean="0"/>
              <a:t>20</a:t>
            </a:fld>
            <a:endParaRPr lang="en-US"/>
          </a:p>
        </p:txBody>
      </p:sp>
    </p:spTree>
    <p:extLst>
      <p:ext uri="{BB962C8B-B14F-4D97-AF65-F5344CB8AC3E}">
        <p14:creationId xmlns:p14="http://schemas.microsoft.com/office/powerpoint/2010/main" val="1722964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888E0E-8C98-46B7-A669-176033395E36}" type="slidenum">
              <a:rPr lang="en-US" smtClean="0"/>
              <a:t>21</a:t>
            </a:fld>
            <a:endParaRPr lang="en-US"/>
          </a:p>
        </p:txBody>
      </p:sp>
    </p:spTree>
    <p:extLst>
      <p:ext uri="{BB962C8B-B14F-4D97-AF65-F5344CB8AC3E}">
        <p14:creationId xmlns:p14="http://schemas.microsoft.com/office/powerpoint/2010/main" val="392781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888E0E-8C98-46B7-A669-176033395E36}" type="slidenum">
              <a:rPr lang="en-US" smtClean="0"/>
              <a:t>2</a:t>
            </a:fld>
            <a:endParaRPr lang="en-US"/>
          </a:p>
        </p:txBody>
      </p:sp>
    </p:spTree>
    <p:extLst>
      <p:ext uri="{BB962C8B-B14F-4D97-AF65-F5344CB8AC3E}">
        <p14:creationId xmlns:p14="http://schemas.microsoft.com/office/powerpoint/2010/main" val="39278113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Overall Intent: </a:t>
            </a:r>
            <a:r>
              <a:rPr lang="en-US" dirty="0" smtClean="0"/>
              <a:t>The new Accreditation System is intended to impact the overall level of student achievement</a:t>
            </a:r>
            <a:r>
              <a:rPr lang="en-US" baseline="0" dirty="0" smtClean="0"/>
              <a:t> in WV schools by assisting each school in determining priorities for locally determined improvement efforts. </a:t>
            </a:r>
          </a:p>
          <a:p>
            <a:endParaRPr lang="en-US" baseline="0" dirty="0" smtClean="0"/>
          </a:p>
          <a:p>
            <a:r>
              <a:rPr lang="en-US" b="1" baseline="0" dirty="0" smtClean="0"/>
              <a:t>Review Purposes: </a:t>
            </a:r>
            <a:r>
              <a:rPr lang="en-US" baseline="0" dirty="0" smtClean="0"/>
              <a:t>The Review Team’s collaborative efforts are to be directed toward the five purposes of the Reviews: 1) reviewing and rating the Standard for High Quality Schools; 2) Confirming/recommending resource, facility, and capacity building needs; 3) confirming/identifying evidenced-based Best Practices; 4) Ensuring compliance with core policies of the WVBE and WV State Code; and 5) verifying the school’s A-F performance grade. </a:t>
            </a:r>
          </a:p>
          <a:p>
            <a:endParaRPr lang="en-US" baseline="0" dirty="0" smtClean="0"/>
          </a:p>
          <a:p>
            <a:r>
              <a:rPr lang="en-US" b="1" baseline="0" dirty="0" smtClean="0"/>
              <a:t>80/20 Principle:</a:t>
            </a:r>
            <a:r>
              <a:rPr lang="en-US" baseline="0" dirty="0" smtClean="0"/>
              <a:t> The review process is an 80/20 process; this means 80% of time and effort will be spent on providing feedback for school improvement efforts (Sections 1-3 of the SMR) and 20% of the time and effort spent on determining compliance with code and policy (Section 4 of the SMR). </a:t>
            </a:r>
            <a:endParaRPr lang="en-US" dirty="0"/>
          </a:p>
        </p:txBody>
      </p:sp>
      <p:sp>
        <p:nvSpPr>
          <p:cNvPr id="4" name="Slide Number Placeholder 3"/>
          <p:cNvSpPr>
            <a:spLocks noGrp="1"/>
          </p:cNvSpPr>
          <p:nvPr>
            <p:ph type="sldNum" sz="quarter" idx="10"/>
          </p:nvPr>
        </p:nvSpPr>
        <p:spPr/>
        <p:txBody>
          <a:bodyPr/>
          <a:lstStyle/>
          <a:p>
            <a:fld id="{56888E0E-8C98-46B7-A669-176033395E36}" type="slidenum">
              <a:rPr lang="en-US" smtClean="0"/>
              <a:t>22</a:t>
            </a:fld>
            <a:endParaRPr lang="en-US"/>
          </a:p>
        </p:txBody>
      </p:sp>
    </p:spTree>
    <p:extLst>
      <p:ext uri="{BB962C8B-B14F-4D97-AF65-F5344CB8AC3E}">
        <p14:creationId xmlns:p14="http://schemas.microsoft.com/office/powerpoint/2010/main" val="7621782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Examining of HQ Standards:</a:t>
            </a:r>
            <a:r>
              <a:rPr lang="en-US" b="1" baseline="0" dirty="0" smtClean="0"/>
              <a:t> </a:t>
            </a:r>
            <a:r>
              <a:rPr lang="en-US" baseline="0" dirty="0" smtClean="0"/>
              <a:t>All members of the School Monitoring Team will be the lead in examining one or more of the HQS and/or policy and code compliance.  The lead member </a:t>
            </a:r>
            <a:r>
              <a:rPr lang="en-US" u="sng" baseline="0" dirty="0" smtClean="0"/>
              <a:t>must verify the school’s evidence identified on the SMR</a:t>
            </a:r>
            <a:r>
              <a:rPr lang="en-US" baseline="0" dirty="0" smtClean="0"/>
              <a:t>.  However, everyone on the Team must document and provide information on all areas of the SMR.</a:t>
            </a:r>
          </a:p>
          <a:p>
            <a:endParaRPr lang="en-US" b="0" baseline="0" dirty="0" smtClean="0"/>
          </a:p>
          <a:p>
            <a:r>
              <a:rPr lang="en-US" b="1" baseline="0" dirty="0" smtClean="0"/>
              <a:t>Verifying Evidence of HQS:</a:t>
            </a:r>
            <a:r>
              <a:rPr lang="en-US" baseline="0" dirty="0" smtClean="0"/>
              <a:t> School evidence is verified through conversations, questioning, observations, and review of documents.  Schools are NOT expected to have a box of files to substantiate their rating and evidence.  </a:t>
            </a:r>
          </a:p>
          <a:p>
            <a:endParaRPr lang="en-US" baseline="0" dirty="0" smtClean="0"/>
          </a:p>
          <a:p>
            <a:r>
              <a:rPr lang="en-US" b="1" baseline="0" dirty="0" smtClean="0"/>
              <a:t>Rating the HQS: </a:t>
            </a:r>
            <a:r>
              <a:rPr lang="en-US" baseline="0" dirty="0" smtClean="0"/>
              <a:t>Ratings are determined using the definitions provided in the Rating Scale (Distinguished, Accomplished, Emerging, and Unsatisfactory).  This scale is based on the </a:t>
            </a:r>
            <a:r>
              <a:rPr lang="en-US" u="sng" baseline="0" dirty="0" smtClean="0"/>
              <a:t>pervasiveness</a:t>
            </a:r>
            <a:r>
              <a:rPr lang="en-US" baseline="0" dirty="0" smtClean="0"/>
              <a:t> and level of </a:t>
            </a:r>
            <a:r>
              <a:rPr lang="en-US" u="sng" baseline="0" dirty="0" smtClean="0"/>
              <a:t>quality</a:t>
            </a:r>
            <a:r>
              <a:rPr lang="en-US" baseline="0" dirty="0" smtClean="0"/>
              <a:t> of the Function Statement.</a:t>
            </a:r>
          </a:p>
          <a:p>
            <a:endParaRPr lang="en-US" baseline="0" dirty="0" smtClean="0"/>
          </a:p>
          <a:p>
            <a:r>
              <a:rPr lang="en-US" b="1" baseline="0" dirty="0" smtClean="0"/>
              <a:t>Function Statements: </a:t>
            </a:r>
            <a:r>
              <a:rPr lang="en-US" b="0" baseline="0" dirty="0" smtClean="0"/>
              <a:t>Function Statements are the further definition of the HQS.  The </a:t>
            </a:r>
            <a:r>
              <a:rPr lang="en-US" b="0" u="sng" baseline="0" dirty="0" smtClean="0"/>
              <a:t>words</a:t>
            </a:r>
            <a:r>
              <a:rPr lang="en-US" b="0" baseline="0" dirty="0" smtClean="0"/>
              <a:t> in the Function Statements </a:t>
            </a:r>
            <a:r>
              <a:rPr lang="en-US" b="0" u="sng" baseline="0" dirty="0" smtClean="0"/>
              <a:t>guide</a:t>
            </a:r>
            <a:r>
              <a:rPr lang="en-US" b="0" baseline="0" dirty="0" smtClean="0"/>
              <a:t> the examination of evidence.  </a:t>
            </a:r>
            <a:endParaRPr lang="en-US" b="1" dirty="0"/>
          </a:p>
        </p:txBody>
      </p:sp>
      <p:sp>
        <p:nvSpPr>
          <p:cNvPr id="4" name="Slide Number Placeholder 3"/>
          <p:cNvSpPr>
            <a:spLocks noGrp="1"/>
          </p:cNvSpPr>
          <p:nvPr>
            <p:ph type="sldNum" sz="quarter" idx="10"/>
          </p:nvPr>
        </p:nvSpPr>
        <p:spPr/>
        <p:txBody>
          <a:bodyPr/>
          <a:lstStyle/>
          <a:p>
            <a:fld id="{56888E0E-8C98-46B7-A669-176033395E36}" type="slidenum">
              <a:rPr lang="en-US" smtClean="0"/>
              <a:t>23</a:t>
            </a:fld>
            <a:endParaRPr lang="en-US"/>
          </a:p>
        </p:txBody>
      </p:sp>
    </p:spTree>
    <p:extLst>
      <p:ext uri="{BB962C8B-B14F-4D97-AF65-F5344CB8AC3E}">
        <p14:creationId xmlns:p14="http://schemas.microsoft.com/office/powerpoint/2010/main" val="762178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School Monitoring Team will review the evidence</a:t>
            </a:r>
            <a:r>
              <a:rPr lang="en-US" baseline="0" dirty="0" smtClean="0"/>
              <a:t> provided by the school regarding NEEDS and BEST PRACTICES and to confirm and make recommendations.</a:t>
            </a:r>
            <a:endParaRPr lang="en-US" dirty="0"/>
          </a:p>
        </p:txBody>
      </p:sp>
      <p:sp>
        <p:nvSpPr>
          <p:cNvPr id="4" name="Slide Number Placeholder 3"/>
          <p:cNvSpPr>
            <a:spLocks noGrp="1"/>
          </p:cNvSpPr>
          <p:nvPr>
            <p:ph type="sldNum" sz="quarter" idx="10"/>
          </p:nvPr>
        </p:nvSpPr>
        <p:spPr/>
        <p:txBody>
          <a:bodyPr/>
          <a:lstStyle/>
          <a:p>
            <a:fld id="{56888E0E-8C98-46B7-A669-176033395E36}" type="slidenum">
              <a:rPr lang="en-US" smtClean="0"/>
              <a:t>24</a:t>
            </a:fld>
            <a:endParaRPr lang="en-US"/>
          </a:p>
        </p:txBody>
      </p:sp>
    </p:spTree>
    <p:extLst>
      <p:ext uri="{BB962C8B-B14F-4D97-AF65-F5344CB8AC3E}">
        <p14:creationId xmlns:p14="http://schemas.microsoft.com/office/powerpoint/2010/main" val="762178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SECTION</a:t>
            </a:r>
            <a:r>
              <a:rPr lang="en-US" b="1" baseline="0" dirty="0" smtClean="0"/>
              <a:t> 4:</a:t>
            </a:r>
            <a:r>
              <a:rPr lang="en-US" baseline="0" dirty="0" smtClean="0"/>
              <a:t> The School Monitoring Team will review the accuracy of the school’s reporting of compliance with identified WVBE Policies and WV State Code.</a:t>
            </a:r>
          </a:p>
          <a:p>
            <a:endParaRPr lang="en-US" baseline="0" dirty="0" smtClean="0"/>
          </a:p>
          <a:p>
            <a:r>
              <a:rPr lang="en-US" b="1" baseline="0" dirty="0" smtClean="0"/>
              <a:t>SECTION 5: </a:t>
            </a:r>
            <a:r>
              <a:rPr lang="en-US" baseline="0" dirty="0" smtClean="0"/>
              <a:t>The verification of the SMR are statements that: </a:t>
            </a:r>
          </a:p>
          <a:p>
            <a:r>
              <a:rPr lang="en-US" b="1" baseline="0" dirty="0" smtClean="0"/>
              <a:t>	1) </a:t>
            </a:r>
            <a:r>
              <a:rPr lang="en-US" b="0" baseline="0" dirty="0" smtClean="0"/>
              <a:t>the </a:t>
            </a:r>
            <a:r>
              <a:rPr lang="en-US" b="1" baseline="0" dirty="0" smtClean="0"/>
              <a:t>Principal</a:t>
            </a:r>
            <a:r>
              <a:rPr lang="en-US" b="0" baseline="0" dirty="0" smtClean="0"/>
              <a:t> approves of the information conveyed in the report and verifies that the report accurately represents his/her school’s quality and compliance with policy and Code.</a:t>
            </a:r>
          </a:p>
          <a:p>
            <a:r>
              <a:rPr lang="en-US" b="0" baseline="0" dirty="0" smtClean="0"/>
              <a:t>	</a:t>
            </a:r>
            <a:r>
              <a:rPr lang="en-US" b="1" baseline="0" dirty="0" smtClean="0"/>
              <a:t>2)</a:t>
            </a:r>
            <a:r>
              <a:rPr lang="en-US" b="0" baseline="0" dirty="0" smtClean="0"/>
              <a:t> the </a:t>
            </a:r>
            <a:r>
              <a:rPr lang="en-US" b="1" baseline="0" dirty="0" smtClean="0"/>
              <a:t>Principal</a:t>
            </a:r>
            <a:r>
              <a:rPr lang="en-US" b="0" baseline="0" dirty="0" smtClean="0"/>
              <a:t> verifies that the LSIC and school staff have reviewed this report and have been involved in the determination of ratings, compliance, and evidence.</a:t>
            </a:r>
          </a:p>
          <a:p>
            <a:r>
              <a:rPr lang="en-US" b="0" baseline="0" dirty="0" smtClean="0"/>
              <a:t>	</a:t>
            </a:r>
            <a:r>
              <a:rPr lang="en-US" b="1" baseline="0" dirty="0" smtClean="0"/>
              <a:t>3)</a:t>
            </a:r>
            <a:r>
              <a:rPr lang="en-US" b="0" baseline="0" dirty="0" smtClean="0"/>
              <a:t> the </a:t>
            </a:r>
            <a:r>
              <a:rPr lang="en-US" b="1" baseline="0" dirty="0" smtClean="0"/>
              <a:t>Superintendent/Designee</a:t>
            </a:r>
            <a:r>
              <a:rPr lang="en-US" b="0" baseline="0" dirty="0" smtClean="0"/>
              <a:t> approves of the information conveyed in this report and verifies that it is an accurate representation of the school’s quality and compliance with policy and Code. </a:t>
            </a:r>
            <a:endParaRPr lang="en-US" b="1" dirty="0"/>
          </a:p>
        </p:txBody>
      </p:sp>
      <p:sp>
        <p:nvSpPr>
          <p:cNvPr id="4" name="Slide Number Placeholder 3"/>
          <p:cNvSpPr>
            <a:spLocks noGrp="1"/>
          </p:cNvSpPr>
          <p:nvPr>
            <p:ph type="sldNum" sz="quarter" idx="10"/>
          </p:nvPr>
        </p:nvSpPr>
        <p:spPr/>
        <p:txBody>
          <a:bodyPr/>
          <a:lstStyle/>
          <a:p>
            <a:fld id="{56888E0E-8C98-46B7-A669-176033395E36}" type="slidenum">
              <a:rPr lang="en-US" smtClean="0"/>
              <a:t>25</a:t>
            </a:fld>
            <a:endParaRPr lang="en-US"/>
          </a:p>
        </p:txBody>
      </p:sp>
    </p:spTree>
    <p:extLst>
      <p:ext uri="{BB962C8B-B14F-4D97-AF65-F5344CB8AC3E}">
        <p14:creationId xmlns:p14="http://schemas.microsoft.com/office/powerpoint/2010/main" val="7621782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Consensus: </a:t>
            </a:r>
            <a:r>
              <a:rPr lang="en-US" dirty="0" smtClean="0"/>
              <a:t>The substance of the final Report for each</a:t>
            </a:r>
            <a:r>
              <a:rPr lang="en-US" baseline="0" dirty="0" smtClean="0"/>
              <a:t> school is determined through Team Consensus.  All Team Leaders and Team Members have been trained in processes for reaching consensus.</a:t>
            </a:r>
          </a:p>
          <a:p>
            <a:endParaRPr lang="en-US" baseline="0" dirty="0" smtClean="0"/>
          </a:p>
          <a:p>
            <a:r>
              <a:rPr lang="en-US" b="1" baseline="0" dirty="0" smtClean="0"/>
              <a:t>Recommendations: </a:t>
            </a:r>
            <a:r>
              <a:rPr lang="en-US" b="0" baseline="0" dirty="0" smtClean="0"/>
              <a:t>are written when the school Function rating is lowered or rated a “1.”  Recommendations are guidance on WHAT not HOW to improve the rating.  Recommendations refer to the language of the Function Statement and may include illustrative examples or references to the evidence found by the Team. </a:t>
            </a:r>
          </a:p>
          <a:p>
            <a:endParaRPr lang="en-US" b="1" baseline="0" dirty="0" smtClean="0"/>
          </a:p>
          <a:p>
            <a:r>
              <a:rPr lang="en-US" b="1" baseline="0" dirty="0" smtClean="0"/>
              <a:t>Commendations: </a:t>
            </a:r>
            <a:r>
              <a:rPr lang="en-US" b="0" baseline="0" dirty="0" smtClean="0"/>
              <a:t>Commendations are written for positive practices that merit attention and have potential for impacting student achievement. </a:t>
            </a:r>
          </a:p>
          <a:p>
            <a:endParaRPr lang="en-US" b="1" baseline="0" dirty="0" smtClean="0"/>
          </a:p>
          <a:p>
            <a:r>
              <a:rPr lang="en-US" b="1" baseline="0" dirty="0" smtClean="0"/>
              <a:t>Findings: </a:t>
            </a:r>
            <a:r>
              <a:rPr lang="en-US" b="0" baseline="0" dirty="0" smtClean="0"/>
              <a:t>Findings are written when a Function Statement has a “1” rating AND is determined that school practices are egregious and/or fit the definition of “extraordinary circumstances” as described in Section 8 of Policy 2320. </a:t>
            </a:r>
          </a:p>
          <a:p>
            <a:endParaRPr lang="en-US" b="1" dirty="0"/>
          </a:p>
        </p:txBody>
      </p:sp>
      <p:sp>
        <p:nvSpPr>
          <p:cNvPr id="4" name="Slide Number Placeholder 3"/>
          <p:cNvSpPr>
            <a:spLocks noGrp="1"/>
          </p:cNvSpPr>
          <p:nvPr>
            <p:ph type="sldNum" sz="quarter" idx="10"/>
          </p:nvPr>
        </p:nvSpPr>
        <p:spPr/>
        <p:txBody>
          <a:bodyPr/>
          <a:lstStyle/>
          <a:p>
            <a:fld id="{56888E0E-8C98-46B7-A669-176033395E36}" type="slidenum">
              <a:rPr lang="en-US" smtClean="0"/>
              <a:t>26</a:t>
            </a:fld>
            <a:endParaRPr lang="en-US"/>
          </a:p>
        </p:txBody>
      </p:sp>
    </p:spTree>
    <p:extLst>
      <p:ext uri="{BB962C8B-B14F-4D97-AF65-F5344CB8AC3E}">
        <p14:creationId xmlns:p14="http://schemas.microsoft.com/office/powerpoint/2010/main" val="7621782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888E0E-8C98-46B7-A669-176033395E36}" type="slidenum">
              <a:rPr lang="en-US" smtClean="0"/>
              <a:t>27</a:t>
            </a:fld>
            <a:endParaRPr lang="en-US"/>
          </a:p>
        </p:txBody>
      </p:sp>
    </p:spTree>
    <p:extLst>
      <p:ext uri="{BB962C8B-B14F-4D97-AF65-F5344CB8AC3E}">
        <p14:creationId xmlns:p14="http://schemas.microsoft.com/office/powerpoint/2010/main" val="39278113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Lesson Plan</a:t>
            </a:r>
            <a:r>
              <a:rPr lang="en-US" b="1" baseline="0" dirty="0" smtClean="0"/>
              <a:t>s: </a:t>
            </a:r>
            <a:r>
              <a:rPr lang="en-US" b="0" baseline="0" dirty="0" smtClean="0"/>
              <a:t>Teachers design long and short term instructional plans for guiding student mastery of the Next Generation Standards and Objectives based on the needs, interests, and performance levels of their students.</a:t>
            </a:r>
            <a:endParaRPr lang="en-US" b="1" dirty="0"/>
          </a:p>
        </p:txBody>
      </p:sp>
      <p:sp>
        <p:nvSpPr>
          <p:cNvPr id="4" name="Slide Number Placeholder 3"/>
          <p:cNvSpPr>
            <a:spLocks noGrp="1"/>
          </p:cNvSpPr>
          <p:nvPr>
            <p:ph type="sldNum" sz="quarter" idx="10"/>
          </p:nvPr>
        </p:nvSpPr>
        <p:spPr/>
        <p:txBody>
          <a:bodyPr/>
          <a:lstStyle/>
          <a:p>
            <a:fld id="{56888E0E-8C98-46B7-A669-176033395E36}" type="slidenum">
              <a:rPr lang="en-US" smtClean="0"/>
              <a:t>28</a:t>
            </a:fld>
            <a:endParaRPr lang="en-US"/>
          </a:p>
        </p:txBody>
      </p:sp>
    </p:spTree>
    <p:extLst>
      <p:ext uri="{BB962C8B-B14F-4D97-AF65-F5344CB8AC3E}">
        <p14:creationId xmlns:p14="http://schemas.microsoft.com/office/powerpoint/2010/main" val="762178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OEPA does not recommend any particular </a:t>
            </a:r>
            <a:r>
              <a:rPr lang="en-US" b="1" i="1" dirty="0" smtClean="0"/>
              <a:t>Lesson Plan Format</a:t>
            </a:r>
            <a:r>
              <a:rPr lang="en-US" dirty="0" smtClean="0"/>
              <a:t>. </a:t>
            </a:r>
          </a:p>
          <a:p>
            <a:pPr marL="0" indent="0">
              <a:buNone/>
            </a:pPr>
            <a:endParaRPr lang="en-US" dirty="0" smtClean="0"/>
          </a:p>
          <a:p>
            <a:r>
              <a:rPr lang="en-US" dirty="0" smtClean="0"/>
              <a:t>During an on-site review the OEPA team will focus primarily on </a:t>
            </a:r>
            <a:r>
              <a:rPr lang="en-US" b="1" i="1" dirty="0" smtClean="0"/>
              <a:t>Instructional Quality </a:t>
            </a:r>
            <a:r>
              <a:rPr lang="en-US" dirty="0" smtClean="0"/>
              <a:t>through classroom observations. Lesson plans will be reviewed as needed to substantiate lesson implementation.</a:t>
            </a:r>
          </a:p>
          <a:p>
            <a:pPr marL="0" indent="0">
              <a:buNone/>
            </a:pPr>
            <a:r>
              <a:rPr lang="en-US" dirty="0" smtClean="0"/>
              <a:t> </a:t>
            </a:r>
          </a:p>
          <a:p>
            <a:r>
              <a:rPr lang="en-US" dirty="0" smtClean="0"/>
              <a:t>Classroom Lesson Plan review documentation:</a:t>
            </a:r>
          </a:p>
          <a:p>
            <a:r>
              <a:rPr lang="en-US" dirty="0" smtClean="0"/>
              <a:t> Written lesson plans are evident for classroom instruction (could include weekly lessons or extended project-based learning).</a:t>
            </a:r>
          </a:p>
          <a:p>
            <a:r>
              <a:rPr lang="en-US" dirty="0" smtClean="0"/>
              <a:t> Lesson plans focus on delivery of instructional objectives.</a:t>
            </a:r>
          </a:p>
          <a:p>
            <a:r>
              <a:rPr lang="en-US" dirty="0" smtClean="0"/>
              <a:t> The instructional intent of lesson plans is clear and discernible.</a:t>
            </a:r>
          </a:p>
          <a:p>
            <a:r>
              <a:rPr lang="en-US" dirty="0" smtClean="0"/>
              <a:t> Lesson plans adequately cover the instructional time allotted for the class or subject.</a:t>
            </a:r>
          </a:p>
          <a:p>
            <a:r>
              <a:rPr lang="en-US" dirty="0" smtClean="0"/>
              <a:t> </a:t>
            </a:r>
          </a:p>
        </p:txBody>
      </p:sp>
      <p:sp>
        <p:nvSpPr>
          <p:cNvPr id="4" name="Slide Number Placeholder 3"/>
          <p:cNvSpPr>
            <a:spLocks noGrp="1"/>
          </p:cNvSpPr>
          <p:nvPr>
            <p:ph type="sldNum" sz="quarter" idx="10"/>
          </p:nvPr>
        </p:nvSpPr>
        <p:spPr/>
        <p:txBody>
          <a:bodyPr/>
          <a:lstStyle/>
          <a:p>
            <a:fld id="{56888E0E-8C98-46B7-A669-176033395E36}" type="slidenum">
              <a:rPr lang="en-US" smtClean="0"/>
              <a:t>29</a:t>
            </a:fld>
            <a:endParaRPr lang="en-US"/>
          </a:p>
        </p:txBody>
      </p:sp>
    </p:spTree>
    <p:extLst>
      <p:ext uri="{BB962C8B-B14F-4D97-AF65-F5344CB8AC3E}">
        <p14:creationId xmlns:p14="http://schemas.microsoft.com/office/powerpoint/2010/main" val="7621782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888E0E-8C98-46B7-A669-176033395E36}" type="slidenum">
              <a:rPr lang="en-US" smtClean="0"/>
              <a:t>30</a:t>
            </a:fld>
            <a:endParaRPr lang="en-US"/>
          </a:p>
        </p:txBody>
      </p:sp>
    </p:spTree>
    <p:extLst>
      <p:ext uri="{BB962C8B-B14F-4D97-AF65-F5344CB8AC3E}">
        <p14:creationId xmlns:p14="http://schemas.microsoft.com/office/powerpoint/2010/main" val="2689656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888E0E-8C98-46B7-A669-176033395E36}" type="slidenum">
              <a:rPr lang="en-US" smtClean="0"/>
              <a:t>3</a:t>
            </a:fld>
            <a:endParaRPr lang="en-US"/>
          </a:p>
        </p:txBody>
      </p:sp>
    </p:spTree>
    <p:extLst>
      <p:ext uri="{BB962C8B-B14F-4D97-AF65-F5344CB8AC3E}">
        <p14:creationId xmlns:p14="http://schemas.microsoft.com/office/powerpoint/2010/main" val="762178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9E905-64D4-4951-BE5A-C6C0217C4B9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53329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9E905-64D4-4951-BE5A-C6C0217C4B9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4766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9E905-64D4-4951-BE5A-C6C0217C4B9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27914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9E905-64D4-4951-BE5A-C6C0217C4B9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207500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9E905-64D4-4951-BE5A-C6C0217C4B9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43815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9E905-64D4-4951-BE5A-C6C0217C4B9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2671881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2875"/>
            <a:ext cx="2133600" cy="365125"/>
          </a:xfrm>
        </p:spPr>
        <p:txBody>
          <a:bodyPr/>
          <a:lstStyle/>
          <a:p>
            <a:fld id="{CA83EEC6-2174-41FD-B29E-6B93330BA833}" type="datetimeFigureOut">
              <a:rPr lang="en-US" smtClean="0"/>
              <a:t>10/14/2014</a:t>
            </a:fld>
            <a:endParaRPr lang="en-US"/>
          </a:p>
        </p:txBody>
      </p:sp>
      <p:sp>
        <p:nvSpPr>
          <p:cNvPr id="5" name="Footer Placeholder 4"/>
          <p:cNvSpPr>
            <a:spLocks noGrp="1"/>
          </p:cNvSpPr>
          <p:nvPr>
            <p:ph type="ftr" sz="quarter" idx="11"/>
          </p:nvPr>
        </p:nvSpPr>
        <p:spPr>
          <a:xfrm>
            <a:off x="3124199" y="6224587"/>
            <a:ext cx="2895600" cy="365125"/>
          </a:xfrm>
        </p:spPr>
        <p:txBody>
          <a:bodyPr/>
          <a:lstStyle/>
          <a:p>
            <a:r>
              <a:rPr lang="en-US" dirty="0" smtClean="0"/>
              <a:t>#</a:t>
            </a:r>
            <a:endParaRPr lang="en-US" dirty="0"/>
          </a:p>
        </p:txBody>
      </p:sp>
      <p:pic>
        <p:nvPicPr>
          <p:cNvPr id="7" name="Picture 3"/>
          <p:cNvPicPr>
            <a:picLocks noChangeAspect="1" noChangeArrowheads="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b="74101"/>
          <a:stretch>
            <a:fillRect/>
          </a:stretch>
        </p:blipFill>
        <p:spPr bwMode="auto">
          <a:xfrm>
            <a:off x="0" y="0"/>
            <a:ext cx="91439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nvGrpSpPr>
          <p:cNvPr id="8" name="Group 7"/>
          <p:cNvGrpSpPr/>
          <p:nvPr userDrawn="1"/>
        </p:nvGrpSpPr>
        <p:grpSpPr>
          <a:xfrm>
            <a:off x="86644" y="457200"/>
            <a:ext cx="990600" cy="994172"/>
            <a:chOff x="139463" y="213360"/>
            <a:chExt cx="990600" cy="994172"/>
          </a:xfrm>
        </p:grpSpPr>
        <p:pic>
          <p:nvPicPr>
            <p:cNvPr id="9" name="Picture 1" descr="C:\Documents and Settings\wv department of edu\Local Settings\Temporary Internet Files\Content.Outlook\9NUD614R\OEPA 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5923" y="213360"/>
              <a:ext cx="947814" cy="684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139463" y="838200"/>
              <a:ext cx="990600" cy="369332"/>
            </a:xfrm>
            <a:prstGeom prst="rect">
              <a:avLst/>
            </a:prstGeom>
            <a:noFill/>
          </p:spPr>
          <p:txBody>
            <a:bodyPr wrap="square" rtlCol="0">
              <a:spAutoFit/>
            </a:bodyPr>
            <a:lstStyle/>
            <a:p>
              <a:r>
                <a:rPr lang="en-US" b="1" dirty="0" smtClean="0">
                  <a:solidFill>
                    <a:srgbClr val="FF0000"/>
                  </a:solidFill>
                  <a:latin typeface="Neuropol" pitchFamily="34" charset="0"/>
                </a:rPr>
                <a:t>OEPA</a:t>
              </a:r>
              <a:endParaRPr lang="en-US" b="1" dirty="0">
                <a:solidFill>
                  <a:srgbClr val="FF0000"/>
                </a:solidFill>
                <a:latin typeface="Neuropol" pitchFamily="34" charset="0"/>
              </a:endParaRPr>
            </a:p>
          </p:txBody>
        </p:sp>
      </p:grpSp>
      <p:pic>
        <p:nvPicPr>
          <p:cNvPr id="12" name="Picture 25" descr="7-00029_BAK_v03TOP"/>
          <p:cNvPicPr>
            <a:picLocks noChangeAspect="1" noChangeArrowheads="1"/>
          </p:cNvPicPr>
          <p:nvPr userDrawn="1"/>
        </p:nvPicPr>
        <p:blipFill>
          <a:blip r:embed="rId4"/>
          <a:srcRect/>
          <a:stretch>
            <a:fillRect/>
          </a:stretch>
        </p:blipFill>
        <p:spPr bwMode="auto">
          <a:xfrm>
            <a:off x="0" y="6589712"/>
            <a:ext cx="9143999" cy="290732"/>
          </a:xfrm>
          <a:prstGeom prst="rect">
            <a:avLst/>
          </a:prstGeom>
          <a:noFill/>
        </p:spPr>
      </p:pic>
      <p:grpSp>
        <p:nvGrpSpPr>
          <p:cNvPr id="14" name="Group 13"/>
          <p:cNvGrpSpPr/>
          <p:nvPr userDrawn="1"/>
        </p:nvGrpSpPr>
        <p:grpSpPr>
          <a:xfrm>
            <a:off x="7773580" y="5570697"/>
            <a:ext cx="1163099" cy="1191690"/>
            <a:chOff x="7906512" y="5666310"/>
            <a:chExt cx="1163099" cy="1191690"/>
          </a:xfrm>
        </p:grpSpPr>
        <p:pic>
          <p:nvPicPr>
            <p:cNvPr id="13" name="Picture 22" descr="C:\Users\user\Desktop\OEPA Web Site Items\images\world.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rot="10800000" flipV="1">
              <a:off x="7924800" y="5720927"/>
              <a:ext cx="1144811" cy="113707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WordArt 2"/>
            <p:cNvSpPr>
              <a:spLocks noChangeArrowheads="1" noChangeShapeType="1" noTextEdit="1"/>
            </p:cNvSpPr>
            <p:nvPr userDrawn="1"/>
          </p:nvSpPr>
          <p:spPr bwMode="auto">
            <a:xfrm>
              <a:off x="7906512" y="5666310"/>
              <a:ext cx="1144807" cy="867678"/>
            </a:xfrm>
            <a:prstGeom prst="rect">
              <a:avLst/>
            </a:prstGeom>
            <a:extLst>
              <a:ext uri="{91240B29-F687-4F45-9708-019B960494DF}">
                <a14:hiddenLine xmlns:a14="http://schemas.microsoft.com/office/drawing/2010/main" w="9525">
                  <a:solidFill>
                    <a:srgbClr val="548DD4"/>
                  </a:solidFill>
                  <a:round/>
                  <a:headEnd/>
                  <a:tailEnd/>
                </a14:hiddenLine>
              </a:ext>
              <a:ext uri="{AF507438-7753-43E0-B8FC-AC1667EBCBE1}">
                <a14:hiddenEffects xmlns:a14="http://schemas.microsoft.com/office/drawing/2010/main">
                  <a:effectLst/>
                </a14:hiddenEffects>
              </a:ext>
            </a:extLst>
          </p:spPr>
          <p:txBody>
            <a:bodyPr wrap="none" fromWordArt="1">
              <a:prstTxWarp prst="textArchUp">
                <a:avLst>
                  <a:gd name="adj" fmla="val 10800000"/>
                </a:avLst>
              </a:prstTxWarp>
            </a:bodyPr>
            <a:lstStyle/>
            <a:p>
              <a:pPr algn="ctr" rtl="0">
                <a:buNone/>
              </a:pPr>
              <a:r>
                <a:rPr lang="en-US" sz="1600" b="1" kern="10" spc="-80" dirty="0" smtClean="0">
                  <a:ln>
                    <a:noFill/>
                  </a:ln>
                  <a:solidFill>
                    <a:srgbClr val="0070C0"/>
                  </a:solidFill>
                  <a:effectLst/>
                  <a:latin typeface="Neuropol"/>
                </a:rPr>
                <a:t>Education = Future</a:t>
              </a:r>
              <a:endParaRPr lang="en-US" sz="1600" b="1" kern="10" spc="-80" dirty="0">
                <a:ln>
                  <a:noFill/>
                </a:ln>
                <a:solidFill>
                  <a:srgbClr val="0070C0"/>
                </a:solidFill>
                <a:effectLst/>
                <a:latin typeface="Neuropol"/>
              </a:endParaRPr>
            </a:p>
          </p:txBody>
        </p:sp>
      </p:grpSp>
      <p:sp>
        <p:nvSpPr>
          <p:cNvPr id="15" name="TextBox 14"/>
          <p:cNvSpPr txBox="1"/>
          <p:nvPr userDrawn="1"/>
        </p:nvSpPr>
        <p:spPr>
          <a:xfrm>
            <a:off x="7467600" y="6649612"/>
            <a:ext cx="1676400" cy="2308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850" b="1" i="1" dirty="0" smtClean="0">
                <a:solidFill>
                  <a:schemeClr val="bg1"/>
                </a:solidFill>
                <a:latin typeface="Candara" pitchFamily="34" charset="0"/>
              </a:rPr>
              <a:t>West</a:t>
            </a:r>
            <a:r>
              <a:rPr lang="en-US" sz="850" b="1" i="1" baseline="0" dirty="0" smtClean="0">
                <a:solidFill>
                  <a:schemeClr val="bg1"/>
                </a:solidFill>
                <a:latin typeface="Candara" pitchFamily="34" charset="0"/>
              </a:rPr>
              <a:t> Virginia Board of Education</a:t>
            </a:r>
            <a:endParaRPr lang="en-US" sz="850" b="1" i="1" dirty="0">
              <a:solidFill>
                <a:schemeClr val="bg1"/>
              </a:solidFill>
              <a:latin typeface="Candara" pitchFamily="34" charset="0"/>
            </a:endParaRPr>
          </a:p>
        </p:txBody>
      </p:sp>
    </p:spTree>
    <p:extLst>
      <p:ext uri="{BB962C8B-B14F-4D97-AF65-F5344CB8AC3E}">
        <p14:creationId xmlns:p14="http://schemas.microsoft.com/office/powerpoint/2010/main" val="28874022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83EEC6-2174-41FD-B29E-6B93330BA83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BF979-8227-410E-AF2E-909C1DB9F52B}" type="slidenum">
              <a:rPr lang="en-US" smtClean="0"/>
              <a:t>‹#›</a:t>
            </a:fld>
            <a:endParaRPr lang="en-US"/>
          </a:p>
        </p:txBody>
      </p:sp>
    </p:spTree>
    <p:extLst>
      <p:ext uri="{BB962C8B-B14F-4D97-AF65-F5344CB8AC3E}">
        <p14:creationId xmlns:p14="http://schemas.microsoft.com/office/powerpoint/2010/main" val="85974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83EEC6-2174-41FD-B29E-6B93330BA83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BF979-8227-410E-AF2E-909C1DB9F52B}" type="slidenum">
              <a:rPr lang="en-US" smtClean="0"/>
              <a:t>‹#›</a:t>
            </a:fld>
            <a:endParaRPr lang="en-US"/>
          </a:p>
        </p:txBody>
      </p:sp>
    </p:spTree>
    <p:extLst>
      <p:ext uri="{BB962C8B-B14F-4D97-AF65-F5344CB8AC3E}">
        <p14:creationId xmlns:p14="http://schemas.microsoft.com/office/powerpoint/2010/main" val="3514273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467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252019"/>
            <a:ext cx="2133600" cy="365125"/>
          </a:xfrm>
        </p:spPr>
        <p:txBody>
          <a:bodyPr/>
          <a:lstStyle/>
          <a:p>
            <a:fld id="{CA83EEC6-2174-41FD-B29E-6B93330BA833}" type="datetimeFigureOut">
              <a:rPr lang="en-US" smtClean="0"/>
              <a:t>10/14/2014</a:t>
            </a:fld>
            <a:endParaRPr lang="en-US"/>
          </a:p>
        </p:txBody>
      </p:sp>
      <p:sp>
        <p:nvSpPr>
          <p:cNvPr id="5" name="Footer Placeholder 4"/>
          <p:cNvSpPr>
            <a:spLocks noGrp="1"/>
          </p:cNvSpPr>
          <p:nvPr>
            <p:ph type="ftr" sz="quarter" idx="11"/>
          </p:nvPr>
        </p:nvSpPr>
        <p:spPr>
          <a:xfrm>
            <a:off x="3124199" y="6224587"/>
            <a:ext cx="2895600" cy="365125"/>
          </a:xfrm>
        </p:spPr>
        <p:txBody>
          <a:bodyPr/>
          <a:lstStyle/>
          <a:p>
            <a:r>
              <a:rPr lang="en-US" dirty="0" smtClean="0"/>
              <a:t>#</a:t>
            </a:r>
            <a:endParaRPr lang="en-US" dirty="0"/>
          </a:p>
        </p:txBody>
      </p:sp>
      <p:grpSp>
        <p:nvGrpSpPr>
          <p:cNvPr id="8" name="Group 7"/>
          <p:cNvGrpSpPr/>
          <p:nvPr userDrawn="1"/>
        </p:nvGrpSpPr>
        <p:grpSpPr>
          <a:xfrm>
            <a:off x="84926" y="457200"/>
            <a:ext cx="990600" cy="994172"/>
            <a:chOff x="139463" y="213360"/>
            <a:chExt cx="990600" cy="994172"/>
          </a:xfrm>
        </p:grpSpPr>
        <p:pic>
          <p:nvPicPr>
            <p:cNvPr id="9" name="Picture 1" descr="C:\Documents and Settings\wv department of edu\Local Settings\Temporary Internet Files\Content.Outlook\9NUD614R\OEPA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5923" y="213360"/>
              <a:ext cx="947814" cy="684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139463" y="838200"/>
              <a:ext cx="990600" cy="369332"/>
            </a:xfrm>
            <a:prstGeom prst="rect">
              <a:avLst/>
            </a:prstGeom>
            <a:noFill/>
          </p:spPr>
          <p:txBody>
            <a:bodyPr wrap="square" rtlCol="0">
              <a:spAutoFit/>
            </a:bodyPr>
            <a:lstStyle/>
            <a:p>
              <a:r>
                <a:rPr lang="en-US" b="1" dirty="0" smtClean="0">
                  <a:solidFill>
                    <a:srgbClr val="FF0000"/>
                  </a:solidFill>
                  <a:latin typeface="Neuropol" pitchFamily="34" charset="0"/>
                </a:rPr>
                <a:t>OEPA</a:t>
              </a:r>
              <a:endParaRPr lang="en-US" b="1" dirty="0">
                <a:solidFill>
                  <a:srgbClr val="FF0000"/>
                </a:solidFill>
                <a:latin typeface="Neuropol" pitchFamily="34" charset="0"/>
              </a:endParaRPr>
            </a:p>
          </p:txBody>
        </p:sp>
      </p:grpSp>
      <p:pic>
        <p:nvPicPr>
          <p:cNvPr id="13" name="Picture 3"/>
          <p:cNvPicPr>
            <a:picLocks noChangeAspect="1" noChangeArrowheads="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b="74101"/>
          <a:stretch>
            <a:fillRect/>
          </a:stretch>
        </p:blipFill>
        <p:spPr bwMode="auto">
          <a:xfrm>
            <a:off x="0" y="0"/>
            <a:ext cx="91439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8" name="Picture 25" descr="7-00029_BAK_v03TOP"/>
          <p:cNvPicPr>
            <a:picLocks noChangeAspect="1" noChangeArrowheads="1"/>
          </p:cNvPicPr>
          <p:nvPr userDrawn="1"/>
        </p:nvPicPr>
        <p:blipFill>
          <a:blip r:embed="rId4"/>
          <a:srcRect/>
          <a:stretch>
            <a:fillRect/>
          </a:stretch>
        </p:blipFill>
        <p:spPr bwMode="auto">
          <a:xfrm>
            <a:off x="1" y="6576058"/>
            <a:ext cx="9143999" cy="290732"/>
          </a:xfrm>
          <a:prstGeom prst="rect">
            <a:avLst/>
          </a:prstGeom>
          <a:noFill/>
        </p:spPr>
      </p:pic>
      <p:grpSp>
        <p:nvGrpSpPr>
          <p:cNvPr id="14" name="Group 13"/>
          <p:cNvGrpSpPr/>
          <p:nvPr userDrawn="1"/>
        </p:nvGrpSpPr>
        <p:grpSpPr>
          <a:xfrm>
            <a:off x="7765677" y="5563494"/>
            <a:ext cx="1163099" cy="1191690"/>
            <a:chOff x="7906512" y="5666310"/>
            <a:chExt cx="1163099" cy="1191690"/>
          </a:xfrm>
        </p:grpSpPr>
        <p:pic>
          <p:nvPicPr>
            <p:cNvPr id="15" name="Picture 22" descr="C:\Users\user\Desktop\OEPA Web Site Items\images\world.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rot="10800000" flipV="1">
              <a:off x="7924800" y="5720927"/>
              <a:ext cx="1144811" cy="113707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7" name="WordArt 2"/>
            <p:cNvSpPr>
              <a:spLocks noChangeArrowheads="1" noChangeShapeType="1" noTextEdit="1"/>
            </p:cNvSpPr>
            <p:nvPr userDrawn="1"/>
          </p:nvSpPr>
          <p:spPr bwMode="auto">
            <a:xfrm>
              <a:off x="7906512" y="5666310"/>
              <a:ext cx="1144807" cy="867678"/>
            </a:xfrm>
            <a:prstGeom prst="rect">
              <a:avLst/>
            </a:prstGeom>
            <a:extLst>
              <a:ext uri="{91240B29-F687-4F45-9708-019B960494DF}">
                <a14:hiddenLine xmlns:a14="http://schemas.microsoft.com/office/drawing/2010/main" w="9525">
                  <a:solidFill>
                    <a:srgbClr val="548DD4"/>
                  </a:solidFill>
                  <a:round/>
                  <a:headEnd/>
                  <a:tailEnd/>
                </a14:hiddenLine>
              </a:ext>
              <a:ext uri="{AF507438-7753-43E0-B8FC-AC1667EBCBE1}">
                <a14:hiddenEffects xmlns:a14="http://schemas.microsoft.com/office/drawing/2010/main">
                  <a:effectLst/>
                </a14:hiddenEffects>
              </a:ext>
            </a:extLst>
          </p:spPr>
          <p:txBody>
            <a:bodyPr wrap="none" fromWordArt="1">
              <a:prstTxWarp prst="textArchUp">
                <a:avLst>
                  <a:gd name="adj" fmla="val 10800000"/>
                </a:avLst>
              </a:prstTxWarp>
            </a:bodyPr>
            <a:lstStyle/>
            <a:p>
              <a:pPr algn="ctr" rtl="0">
                <a:buNone/>
              </a:pPr>
              <a:r>
                <a:rPr lang="en-US" sz="1600" b="1" kern="10" spc="-80" dirty="0" smtClean="0">
                  <a:ln>
                    <a:noFill/>
                  </a:ln>
                  <a:solidFill>
                    <a:srgbClr val="0070C0"/>
                  </a:solidFill>
                  <a:effectLst/>
                  <a:latin typeface="Neuropol"/>
                </a:rPr>
                <a:t>Education = Future</a:t>
              </a:r>
              <a:endParaRPr lang="en-US" sz="1600" b="1" kern="10" spc="-80" dirty="0">
                <a:ln>
                  <a:noFill/>
                </a:ln>
                <a:solidFill>
                  <a:srgbClr val="0070C0"/>
                </a:solidFill>
                <a:effectLst/>
                <a:latin typeface="Neuropol"/>
              </a:endParaRPr>
            </a:p>
          </p:txBody>
        </p:sp>
      </p:grpSp>
      <p:sp>
        <p:nvSpPr>
          <p:cNvPr id="16" name="TextBox 14"/>
          <p:cNvSpPr txBox="1"/>
          <p:nvPr userDrawn="1"/>
        </p:nvSpPr>
        <p:spPr>
          <a:xfrm>
            <a:off x="7467599" y="6648912"/>
            <a:ext cx="1676399" cy="2308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50" b="1" i="1" dirty="0" smtClean="0">
                <a:solidFill>
                  <a:schemeClr val="bg1"/>
                </a:solidFill>
                <a:latin typeface="Candara" pitchFamily="34" charset="0"/>
              </a:rPr>
              <a:t>West Virginia Board of Education</a:t>
            </a:r>
            <a:endParaRPr lang="en-US" sz="850" b="1" i="1" dirty="0">
              <a:solidFill>
                <a:schemeClr val="bg1"/>
              </a:solidFill>
              <a:latin typeface="Candara" pitchFamily="34" charset="0"/>
            </a:endParaRPr>
          </a:p>
        </p:txBody>
      </p:sp>
    </p:spTree>
    <p:extLst>
      <p:ext uri="{BB962C8B-B14F-4D97-AF65-F5344CB8AC3E}">
        <p14:creationId xmlns:p14="http://schemas.microsoft.com/office/powerpoint/2010/main" val="24534987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3EEC6-2174-41FD-B29E-6B93330BA83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BF979-8227-410E-AF2E-909C1DB9F52B}" type="slidenum">
              <a:rPr lang="en-US" smtClean="0"/>
              <a:t>‹#›</a:t>
            </a:fld>
            <a:endParaRPr lang="en-US"/>
          </a:p>
        </p:txBody>
      </p:sp>
    </p:spTree>
    <p:extLst>
      <p:ext uri="{BB962C8B-B14F-4D97-AF65-F5344CB8AC3E}">
        <p14:creationId xmlns:p14="http://schemas.microsoft.com/office/powerpoint/2010/main" val="35982335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83EEC6-2174-41FD-B29E-6B93330BA833}"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BF979-8227-410E-AF2E-909C1DB9F52B}" type="slidenum">
              <a:rPr lang="en-US" smtClean="0"/>
              <a:t>‹#›</a:t>
            </a:fld>
            <a:endParaRPr lang="en-US"/>
          </a:p>
        </p:txBody>
      </p:sp>
    </p:spTree>
    <p:extLst>
      <p:ext uri="{BB962C8B-B14F-4D97-AF65-F5344CB8AC3E}">
        <p14:creationId xmlns:p14="http://schemas.microsoft.com/office/powerpoint/2010/main" val="306895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83EEC6-2174-41FD-B29E-6B93330BA833}" type="datetimeFigureOut">
              <a:rPr lang="en-US" smtClean="0"/>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BF979-8227-410E-AF2E-909C1DB9F52B}" type="slidenum">
              <a:rPr lang="en-US" smtClean="0"/>
              <a:t>‹#›</a:t>
            </a:fld>
            <a:endParaRPr lang="en-US"/>
          </a:p>
        </p:txBody>
      </p:sp>
    </p:spTree>
    <p:extLst>
      <p:ext uri="{BB962C8B-B14F-4D97-AF65-F5344CB8AC3E}">
        <p14:creationId xmlns:p14="http://schemas.microsoft.com/office/powerpoint/2010/main" val="3445549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83EEC6-2174-41FD-B29E-6B93330BA833}" type="datetimeFigureOut">
              <a:rPr lang="en-US" smtClean="0"/>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BF979-8227-410E-AF2E-909C1DB9F52B}" type="slidenum">
              <a:rPr lang="en-US" smtClean="0"/>
              <a:t>‹#›</a:t>
            </a:fld>
            <a:endParaRPr lang="en-US"/>
          </a:p>
        </p:txBody>
      </p:sp>
    </p:spTree>
    <p:extLst>
      <p:ext uri="{BB962C8B-B14F-4D97-AF65-F5344CB8AC3E}">
        <p14:creationId xmlns:p14="http://schemas.microsoft.com/office/powerpoint/2010/main" val="124324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3EEC6-2174-41FD-B29E-6B93330BA833}" type="datetimeFigureOut">
              <a:rPr lang="en-US" smtClean="0"/>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BF979-8227-410E-AF2E-909C1DB9F52B}" type="slidenum">
              <a:rPr lang="en-US" smtClean="0"/>
              <a:t>‹#›</a:t>
            </a:fld>
            <a:endParaRPr lang="en-US"/>
          </a:p>
        </p:txBody>
      </p:sp>
    </p:spTree>
    <p:extLst>
      <p:ext uri="{BB962C8B-B14F-4D97-AF65-F5344CB8AC3E}">
        <p14:creationId xmlns:p14="http://schemas.microsoft.com/office/powerpoint/2010/main" val="482020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3EEC6-2174-41FD-B29E-6B93330BA833}"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BF979-8227-410E-AF2E-909C1DB9F52B}" type="slidenum">
              <a:rPr lang="en-US" smtClean="0"/>
              <a:t>‹#›</a:t>
            </a:fld>
            <a:endParaRPr lang="en-US"/>
          </a:p>
        </p:txBody>
      </p:sp>
    </p:spTree>
    <p:extLst>
      <p:ext uri="{BB962C8B-B14F-4D97-AF65-F5344CB8AC3E}">
        <p14:creationId xmlns:p14="http://schemas.microsoft.com/office/powerpoint/2010/main" val="57310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3EEC6-2174-41FD-B29E-6B93330BA833}"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BF979-8227-410E-AF2E-909C1DB9F52B}" type="slidenum">
              <a:rPr lang="en-US" smtClean="0"/>
              <a:t>‹#›</a:t>
            </a:fld>
            <a:endParaRPr lang="en-US"/>
          </a:p>
        </p:txBody>
      </p:sp>
    </p:spTree>
    <p:extLst>
      <p:ext uri="{BB962C8B-B14F-4D97-AF65-F5344CB8AC3E}">
        <p14:creationId xmlns:p14="http://schemas.microsoft.com/office/powerpoint/2010/main" val="348858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3EEC6-2174-41FD-B29E-6B93330BA833}" type="datetimeFigureOut">
              <a:rPr lang="en-US" smtClean="0"/>
              <a:t>10/14/2014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BF979-8227-410E-AF2E-909C1DB9F52B}" type="slidenum">
              <a:rPr lang="en-US" smtClean="0"/>
              <a:t>‹#›</a:t>
            </a:fld>
            <a:endParaRPr lang="en-US"/>
          </a:p>
        </p:txBody>
      </p:sp>
    </p:spTree>
    <p:extLst>
      <p:ext uri="{BB962C8B-B14F-4D97-AF65-F5344CB8AC3E}">
        <p14:creationId xmlns:p14="http://schemas.microsoft.com/office/powerpoint/2010/main" val="521619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914400"/>
            <a:ext cx="7696200" cy="2971799"/>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smtClean="0"/>
              <a:t/>
            </a:r>
            <a:br>
              <a:rPr lang="en-US" b="1" dirty="0" smtClean="0"/>
            </a:br>
            <a:r>
              <a:rPr lang="en-US" b="1" dirty="0" smtClean="0"/>
              <a:t>Policy 2320: A Process for Improving Education: Performance-Based Accreditation System</a:t>
            </a:r>
            <a:r>
              <a:rPr lang="en-US" b="1" dirty="0"/>
              <a:t/>
            </a:r>
            <a:br>
              <a:rPr lang="en-US" b="1" dirty="0"/>
            </a:br>
            <a:r>
              <a:rPr lang="en-US" b="1" dirty="0"/>
              <a:t/>
            </a:r>
            <a:br>
              <a:rPr lang="en-US" b="1" dirty="0"/>
            </a:br>
            <a:r>
              <a:rPr lang="en-US" b="1" dirty="0" smtClean="0"/>
              <a:t>RESA 6 – October, 2014</a:t>
            </a:r>
            <a:r>
              <a:rPr lang="en-US" b="1" dirty="0">
                <a:solidFill>
                  <a:srgbClr val="FF0000"/>
                </a:solidFill>
              </a:rPr>
              <a:t/>
            </a:r>
            <a:br>
              <a:rPr lang="en-US" b="1" dirty="0">
                <a:solidFill>
                  <a:srgbClr val="FF0000"/>
                </a:solidFill>
              </a:rPr>
            </a:br>
            <a:endParaRPr lang="en-US" b="1" dirty="0"/>
          </a:p>
        </p:txBody>
      </p:sp>
      <p:sp>
        <p:nvSpPr>
          <p:cNvPr id="3" name="Subtitle 2"/>
          <p:cNvSpPr>
            <a:spLocks noGrp="1"/>
          </p:cNvSpPr>
          <p:nvPr>
            <p:ph type="subTitle" idx="1"/>
          </p:nvPr>
        </p:nvSpPr>
        <p:spPr>
          <a:xfrm>
            <a:off x="457200" y="4191000"/>
            <a:ext cx="7772400" cy="1295400"/>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pPr>
              <a:spcBef>
                <a:spcPts val="2400"/>
              </a:spcBef>
            </a:pPr>
            <a:endParaRPr lang="en-US" sz="1600" b="1" dirty="0" smtClean="0">
              <a:solidFill>
                <a:srgbClr val="FF0000"/>
              </a:solidFill>
            </a:endParaRPr>
          </a:p>
          <a:p>
            <a:pPr>
              <a:spcBef>
                <a:spcPts val="0"/>
              </a:spcBef>
            </a:pPr>
            <a:r>
              <a:rPr lang="en-US" sz="3400" b="1" dirty="0" smtClean="0">
                <a:solidFill>
                  <a:srgbClr val="FF0000"/>
                </a:solidFill>
              </a:rPr>
              <a:t>Office of Education Performance Audits</a:t>
            </a:r>
            <a:endParaRPr lang="en-US" sz="3400" b="1" dirty="0">
              <a:solidFill>
                <a:srgbClr val="FF0000"/>
              </a:solidFill>
            </a:endParaRPr>
          </a:p>
        </p:txBody>
      </p:sp>
    </p:spTree>
    <p:extLst>
      <p:ext uri="{BB962C8B-B14F-4D97-AF65-F5344CB8AC3E}">
        <p14:creationId xmlns:p14="http://schemas.microsoft.com/office/powerpoint/2010/main" val="1377319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Annual Reviews</a:t>
            </a:r>
            <a:endParaRPr lang="en-US" b="1" dirty="0"/>
          </a:p>
        </p:txBody>
      </p:sp>
      <p:sp>
        <p:nvSpPr>
          <p:cNvPr id="3" name="Content Placeholder 2"/>
          <p:cNvSpPr>
            <a:spLocks noGrp="1"/>
          </p:cNvSpPr>
          <p:nvPr>
            <p:ph idx="1"/>
          </p:nvPr>
        </p:nvSpPr>
        <p:spPr>
          <a:xfrm>
            <a:off x="457200" y="1447800"/>
            <a:ext cx="8305800" cy="5029200"/>
          </a:xfrm>
        </p:spPr>
        <p:txBody>
          <a:bodyPr>
            <a:normAutofit lnSpcReduction="10000"/>
          </a:bodyPr>
          <a:lstStyle/>
          <a:p>
            <a:r>
              <a:rPr lang="en-US" dirty="0" smtClean="0"/>
              <a:t>School Monitoring Report as self-assessment</a:t>
            </a:r>
          </a:p>
          <a:p>
            <a:pPr lvl="1"/>
            <a:r>
              <a:rPr lang="en-US" b="1" dirty="0">
                <a:solidFill>
                  <a:srgbClr val="00B050"/>
                </a:solidFill>
              </a:rPr>
              <a:t>S</a:t>
            </a:r>
            <a:r>
              <a:rPr lang="en-US" b="1" dirty="0" smtClean="0">
                <a:solidFill>
                  <a:srgbClr val="00B050"/>
                </a:solidFill>
              </a:rPr>
              <a:t>chool quality defined in Policy 2322</a:t>
            </a:r>
          </a:p>
          <a:p>
            <a:pPr lvl="1"/>
            <a:r>
              <a:rPr lang="en-US" b="1" dirty="0" smtClean="0">
                <a:solidFill>
                  <a:srgbClr val="00B050"/>
                </a:solidFill>
              </a:rPr>
              <a:t>Compliance with policy and Code</a:t>
            </a:r>
          </a:p>
          <a:p>
            <a:pPr lvl="1"/>
            <a:r>
              <a:rPr lang="en-US" b="1" dirty="0" smtClean="0">
                <a:solidFill>
                  <a:srgbClr val="00B050"/>
                </a:solidFill>
              </a:rPr>
              <a:t>Best practices</a:t>
            </a:r>
          </a:p>
          <a:p>
            <a:pPr lvl="1"/>
            <a:r>
              <a:rPr lang="en-US" b="1" dirty="0" smtClean="0">
                <a:solidFill>
                  <a:srgbClr val="00B050"/>
                </a:solidFill>
              </a:rPr>
              <a:t>School resource and capacity building needs</a:t>
            </a:r>
          </a:p>
          <a:p>
            <a:r>
              <a:rPr lang="en-US" dirty="0" smtClean="0"/>
              <a:t>School Monitoring Report </a:t>
            </a:r>
          </a:p>
          <a:p>
            <a:pPr lvl="1"/>
            <a:r>
              <a:rPr lang="en-US" dirty="0" smtClean="0"/>
              <a:t>Developed with staff input</a:t>
            </a:r>
          </a:p>
          <a:p>
            <a:pPr lvl="1"/>
            <a:r>
              <a:rPr lang="en-US" dirty="0" smtClean="0"/>
              <a:t>Reviewed by Faculty Senate and LSIC</a:t>
            </a:r>
          </a:p>
          <a:p>
            <a:pPr lvl="1"/>
            <a:r>
              <a:rPr lang="en-US" dirty="0" smtClean="0"/>
              <a:t>Approved by principal and superintendent</a:t>
            </a:r>
          </a:p>
          <a:p>
            <a:pPr lvl="1"/>
            <a:r>
              <a:rPr lang="en-US" dirty="0" smtClean="0"/>
              <a:t>Submitted to the OEPA</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1882403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Cyclical Reviews</a:t>
            </a:r>
            <a:endParaRPr lang="en-US" b="1" dirty="0"/>
          </a:p>
        </p:txBody>
      </p:sp>
      <p:sp>
        <p:nvSpPr>
          <p:cNvPr id="3" name="Content Placeholder 2"/>
          <p:cNvSpPr>
            <a:spLocks noGrp="1"/>
          </p:cNvSpPr>
          <p:nvPr>
            <p:ph idx="1"/>
          </p:nvPr>
        </p:nvSpPr>
        <p:spPr/>
        <p:txBody>
          <a:bodyPr/>
          <a:lstStyle/>
          <a:p>
            <a:r>
              <a:rPr lang="en-US" dirty="0" smtClean="0"/>
              <a:t>On-site review </a:t>
            </a:r>
          </a:p>
          <a:p>
            <a:r>
              <a:rPr lang="en-US" dirty="0" smtClean="0"/>
              <a:t>At least every 4 years </a:t>
            </a:r>
          </a:p>
          <a:p>
            <a:r>
              <a:rPr lang="en-US" dirty="0" smtClean="0"/>
              <a:t>Assures all schools are accountable</a:t>
            </a:r>
          </a:p>
          <a:p>
            <a:pPr lvl="1"/>
            <a:r>
              <a:rPr lang="en-US" dirty="0" smtClean="0"/>
              <a:t>common set of high quality standards</a:t>
            </a:r>
          </a:p>
          <a:p>
            <a:pPr lvl="1"/>
            <a:r>
              <a:rPr lang="en-US" dirty="0" smtClean="0"/>
              <a:t>core policy and Code compliance</a:t>
            </a:r>
          </a:p>
          <a:p>
            <a:pPr lvl="1"/>
            <a:r>
              <a:rPr lang="en-US" dirty="0" smtClean="0"/>
              <a:t>continuous improvement</a:t>
            </a:r>
          </a:p>
          <a:p>
            <a:r>
              <a:rPr lang="en-US" dirty="0" smtClean="0"/>
              <a:t>External Team managed by OEPA</a:t>
            </a:r>
          </a:p>
          <a:p>
            <a:pPr marL="0" indent="0">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2554591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Cyclical Reviews</a:t>
            </a:r>
          </a:p>
        </p:txBody>
      </p:sp>
      <p:sp>
        <p:nvSpPr>
          <p:cNvPr id="3" name="Content Placeholder 2"/>
          <p:cNvSpPr>
            <a:spLocks noGrp="1"/>
          </p:cNvSpPr>
          <p:nvPr>
            <p:ph idx="1"/>
          </p:nvPr>
        </p:nvSpPr>
        <p:spPr/>
        <p:txBody>
          <a:bodyPr/>
          <a:lstStyle/>
          <a:p>
            <a:r>
              <a:rPr lang="en-US" dirty="0" smtClean="0"/>
              <a:t>Team responsibilities:</a:t>
            </a:r>
          </a:p>
          <a:p>
            <a:pPr lvl="1"/>
            <a:r>
              <a:rPr lang="en-US" dirty="0" smtClean="0"/>
              <a:t>Determine accuracy of School Monitoring Report.</a:t>
            </a:r>
          </a:p>
          <a:p>
            <a:pPr lvl="1"/>
            <a:r>
              <a:rPr lang="en-US" dirty="0" smtClean="0"/>
              <a:t>Review School Strategic Plan.</a:t>
            </a:r>
          </a:p>
          <a:p>
            <a:pPr lvl="1"/>
            <a:r>
              <a:rPr lang="en-US" b="1" dirty="0" smtClean="0">
                <a:solidFill>
                  <a:srgbClr val="00B050"/>
                </a:solidFill>
              </a:rPr>
              <a:t>Examine school practices (Policy 2322) and provide feedback on strengths and needs.</a:t>
            </a:r>
          </a:p>
          <a:p>
            <a:pPr lvl="1"/>
            <a:r>
              <a:rPr lang="en-US" b="1" dirty="0" smtClean="0">
                <a:solidFill>
                  <a:srgbClr val="00B050"/>
                </a:solidFill>
              </a:rPr>
              <a:t>Document best practices.</a:t>
            </a:r>
          </a:p>
          <a:p>
            <a:pPr lvl="1"/>
            <a:r>
              <a:rPr lang="en-US" b="1" dirty="0" smtClean="0">
                <a:solidFill>
                  <a:srgbClr val="00B050"/>
                </a:solidFill>
              </a:rPr>
              <a:t>Identify resource, facility, efficiency, and capacity building needs impeding improvement.</a:t>
            </a:r>
          </a:p>
          <a:p>
            <a:pPr lvl="1"/>
            <a:endParaRPr lang="en-US" dirty="0"/>
          </a:p>
        </p:txBody>
      </p:sp>
    </p:spTree>
    <p:extLst>
      <p:ext uri="{BB962C8B-B14F-4D97-AF65-F5344CB8AC3E}">
        <p14:creationId xmlns:p14="http://schemas.microsoft.com/office/powerpoint/2010/main" val="3630526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90600"/>
            <a:ext cx="6781800" cy="449580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6600" b="1" dirty="0">
                <a:solidFill>
                  <a:srgbClr val="C00000"/>
                </a:solidFill>
                <a:effectLst>
                  <a:outerShdw blurRad="38100" dist="38100" dir="2700000" algn="tl">
                    <a:srgbClr val="000000">
                      <a:alpha val="43137"/>
                    </a:srgbClr>
                  </a:outerShdw>
                </a:effectLst>
              </a:rPr>
              <a:t> </a:t>
            </a:r>
            <a:r>
              <a:rPr lang="en-US" sz="8000" b="1" dirty="0">
                <a:solidFill>
                  <a:srgbClr val="C00000"/>
                </a:solidFill>
              </a:rPr>
              <a:t>Section 9</a:t>
            </a:r>
            <a:r>
              <a:rPr lang="en-US" sz="8000" b="1" dirty="0" smtClean="0">
                <a:solidFill>
                  <a:srgbClr val="C00000"/>
                </a:solidFill>
              </a:rPr>
              <a:t>: </a:t>
            </a:r>
          </a:p>
          <a:p>
            <a:pPr algn="ctr">
              <a:buNone/>
            </a:pPr>
            <a:r>
              <a:rPr lang="en-US" sz="4800" b="1" dirty="0" smtClean="0">
                <a:solidFill>
                  <a:srgbClr val="C00000"/>
                </a:solidFill>
              </a:rPr>
              <a:t>Continuous Improvement and Strategic Planning</a:t>
            </a:r>
            <a:endParaRPr lang="en-US" b="1" dirty="0" smtClean="0">
              <a:solidFill>
                <a:srgbClr val="C00000"/>
              </a:solidFill>
            </a:endParaRPr>
          </a:p>
          <a:p>
            <a:pPr algn="ctr">
              <a:buNone/>
            </a:pPr>
            <a:endParaRPr lang="en-US" sz="5400" b="1" i="1" dirty="0">
              <a:solidFill>
                <a:srgbClr val="C00000"/>
              </a:solidFill>
            </a:endParaRPr>
          </a:p>
          <a:p>
            <a:pPr algn="ctr">
              <a:buNone/>
            </a:pPr>
            <a:endParaRPr lang="en-US" sz="4000" b="1" dirty="0" smtClean="0">
              <a:solidFill>
                <a:schemeClr val="tx1">
                  <a:lumMod val="95000"/>
                  <a:lumOff val="5000"/>
                </a:schemeClr>
              </a:solidFill>
            </a:endParaRPr>
          </a:p>
          <a:p>
            <a:pPr marL="0" indent="0">
              <a:buNone/>
            </a:pPr>
            <a:endParaRPr lang="en-US" dirty="0"/>
          </a:p>
        </p:txBody>
      </p:sp>
    </p:spTree>
    <p:extLst>
      <p:ext uri="{BB962C8B-B14F-4D97-AF65-F5344CB8AC3E}">
        <p14:creationId xmlns:p14="http://schemas.microsoft.com/office/powerpoint/2010/main" val="4264547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smtClean="0"/>
              <a:t>School Continuous Improvement</a:t>
            </a:r>
            <a:endParaRPr lang="en-US" b="1" dirty="0"/>
          </a:p>
        </p:txBody>
      </p:sp>
      <p:sp>
        <p:nvSpPr>
          <p:cNvPr id="6" name="Content Placeholder 5"/>
          <p:cNvSpPr>
            <a:spLocks noGrp="1"/>
          </p:cNvSpPr>
          <p:nvPr>
            <p:ph idx="1"/>
          </p:nvPr>
        </p:nvSpPr>
        <p:spPr>
          <a:xfrm>
            <a:off x="1219200" y="1676400"/>
            <a:ext cx="7696200" cy="4419600"/>
          </a:xfrm>
        </p:spPr>
        <p:txBody>
          <a:bodyPr>
            <a:normAutofit/>
          </a:bodyPr>
          <a:lstStyle/>
          <a:p>
            <a:r>
              <a:rPr lang="en-US" sz="3600" dirty="0"/>
              <a:t>F</a:t>
            </a:r>
            <a:r>
              <a:rPr lang="en-US" sz="3600" dirty="0" smtClean="0"/>
              <a:t>acilitated </a:t>
            </a:r>
          </a:p>
          <a:p>
            <a:pPr lvl="1"/>
            <a:r>
              <a:rPr lang="en-US" dirty="0" smtClean="0"/>
              <a:t>Principal </a:t>
            </a:r>
          </a:p>
          <a:p>
            <a:r>
              <a:rPr lang="en-US" sz="3600" dirty="0"/>
              <a:t>I</a:t>
            </a:r>
            <a:r>
              <a:rPr lang="en-US" sz="3600" dirty="0" smtClean="0"/>
              <a:t>nvolves </a:t>
            </a:r>
          </a:p>
          <a:p>
            <a:pPr lvl="1"/>
            <a:r>
              <a:rPr lang="en-US" dirty="0" smtClean="0"/>
              <a:t>teachers </a:t>
            </a:r>
          </a:p>
          <a:p>
            <a:pPr lvl="1"/>
            <a:r>
              <a:rPr lang="en-US" dirty="0" smtClean="0"/>
              <a:t>staff </a:t>
            </a:r>
          </a:p>
          <a:p>
            <a:pPr lvl="1"/>
            <a:r>
              <a:rPr lang="en-US" dirty="0" smtClean="0"/>
              <a:t>stakeholders in decision-making  </a:t>
            </a:r>
            <a:endParaRPr lang="en-US" dirty="0"/>
          </a:p>
        </p:txBody>
      </p:sp>
    </p:spTree>
    <p:extLst>
      <p:ext uri="{BB962C8B-B14F-4D97-AF65-F5344CB8AC3E}">
        <p14:creationId xmlns:p14="http://schemas.microsoft.com/office/powerpoint/2010/main" val="710274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
            </a:r>
            <a:br>
              <a:rPr lang="en-US" sz="3600" dirty="0" smtClean="0"/>
            </a:br>
            <a:r>
              <a:rPr lang="en-US" sz="3600" b="1" dirty="0" smtClean="0"/>
              <a:t>School Continuous Improvement</a:t>
            </a:r>
            <a:br>
              <a:rPr lang="en-US" sz="3600" b="1" dirty="0" smtClean="0"/>
            </a:br>
            <a:endParaRPr lang="en-US" sz="3600" b="1" dirty="0"/>
          </a:p>
        </p:txBody>
      </p:sp>
      <p:sp>
        <p:nvSpPr>
          <p:cNvPr id="3" name="Content Placeholder 2"/>
          <p:cNvSpPr>
            <a:spLocks noGrp="1"/>
          </p:cNvSpPr>
          <p:nvPr>
            <p:ph idx="1"/>
          </p:nvPr>
        </p:nvSpPr>
        <p:spPr>
          <a:xfrm>
            <a:off x="609600" y="1371600"/>
            <a:ext cx="8229600" cy="5029200"/>
          </a:xfrm>
        </p:spPr>
        <p:txBody>
          <a:bodyPr>
            <a:normAutofit/>
          </a:bodyPr>
          <a:lstStyle/>
          <a:p>
            <a:r>
              <a:rPr lang="en-US" sz="3400" dirty="0" smtClean="0"/>
              <a:t>Data Sources </a:t>
            </a:r>
          </a:p>
          <a:p>
            <a:pPr lvl="1">
              <a:buFont typeface="Arial" panose="020B0604020202020204" pitchFamily="34" charset="0"/>
              <a:buChar char="•"/>
            </a:pPr>
            <a:r>
              <a:rPr lang="en-US" sz="3000" dirty="0" smtClean="0"/>
              <a:t>school system </a:t>
            </a:r>
          </a:p>
          <a:p>
            <a:pPr lvl="1">
              <a:buFont typeface="Arial" panose="020B0604020202020204" pitchFamily="34" charset="0"/>
              <a:buChar char="•"/>
            </a:pPr>
            <a:r>
              <a:rPr lang="en-US" sz="3000" dirty="0" smtClean="0"/>
              <a:t>RESA </a:t>
            </a:r>
          </a:p>
          <a:p>
            <a:pPr lvl="1">
              <a:buFont typeface="Arial" panose="020B0604020202020204" pitchFamily="34" charset="0"/>
              <a:buChar char="•"/>
            </a:pPr>
            <a:r>
              <a:rPr lang="en-US" sz="3000" dirty="0" smtClean="0"/>
              <a:t>WVDE </a:t>
            </a:r>
            <a:endParaRPr lang="en-US" sz="3000" dirty="0"/>
          </a:p>
          <a:p>
            <a:pPr lvl="1">
              <a:buFont typeface="Arial" panose="020B0604020202020204" pitchFamily="34" charset="0"/>
              <a:buChar char="•"/>
            </a:pPr>
            <a:r>
              <a:rPr lang="en-US" sz="3000" dirty="0" smtClean="0"/>
              <a:t>other entities </a:t>
            </a:r>
            <a:endParaRPr lang="en-US" sz="3000" dirty="0"/>
          </a:p>
          <a:p>
            <a:r>
              <a:rPr lang="en-US" sz="3400" dirty="0" smtClean="0"/>
              <a:t>Data Use </a:t>
            </a:r>
          </a:p>
          <a:p>
            <a:pPr lvl="1">
              <a:buFont typeface="Arial" panose="020B0604020202020204" pitchFamily="34" charset="0"/>
              <a:buChar char="•"/>
            </a:pPr>
            <a:r>
              <a:rPr lang="en-US" sz="3000" dirty="0" smtClean="0"/>
              <a:t>determining root causes of student deficits </a:t>
            </a:r>
          </a:p>
          <a:p>
            <a:pPr lvl="1">
              <a:buFont typeface="Arial" panose="020B0604020202020204" pitchFamily="34" charset="0"/>
              <a:buChar char="•"/>
            </a:pPr>
            <a:r>
              <a:rPr lang="en-US" sz="3000" dirty="0" smtClean="0"/>
              <a:t>determine changes needed in practice. </a:t>
            </a:r>
            <a:endParaRPr lang="en-US" sz="3000" dirty="0"/>
          </a:p>
        </p:txBody>
      </p:sp>
    </p:spTree>
    <p:extLst>
      <p:ext uri="{BB962C8B-B14F-4D97-AF65-F5344CB8AC3E}">
        <p14:creationId xmlns:p14="http://schemas.microsoft.com/office/powerpoint/2010/main" val="284143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School Continuous Improvement</a:t>
            </a:r>
            <a:endParaRPr lang="en-US" sz="4000" b="1" dirty="0"/>
          </a:p>
        </p:txBody>
      </p:sp>
      <p:sp>
        <p:nvSpPr>
          <p:cNvPr id="3" name="Content Placeholder 2"/>
          <p:cNvSpPr>
            <a:spLocks noGrp="1"/>
          </p:cNvSpPr>
          <p:nvPr>
            <p:ph idx="1"/>
          </p:nvPr>
        </p:nvSpPr>
        <p:spPr>
          <a:xfrm>
            <a:off x="1066800" y="1600200"/>
            <a:ext cx="7772400" cy="4525963"/>
          </a:xfrm>
        </p:spPr>
        <p:txBody>
          <a:bodyPr>
            <a:normAutofit/>
          </a:bodyPr>
          <a:lstStyle/>
          <a:p>
            <a:pPr marL="514350" indent="-514350">
              <a:buFont typeface="Arial" pitchFamily="34" charset="0"/>
              <a:buAutoNum type="arabicPeriod"/>
            </a:pPr>
            <a:r>
              <a:rPr lang="en-US" sz="4000" dirty="0" smtClean="0"/>
              <a:t>Designated </a:t>
            </a:r>
            <a:r>
              <a:rPr lang="en-US" sz="4000" dirty="0"/>
              <a:t>team or </a:t>
            </a:r>
            <a:r>
              <a:rPr lang="en-US" sz="4000" dirty="0" smtClean="0"/>
              <a:t>committee </a:t>
            </a:r>
          </a:p>
          <a:p>
            <a:pPr marL="514350" indent="-514350">
              <a:buFont typeface="Arial" pitchFamily="34" charset="0"/>
              <a:buAutoNum type="arabicPeriod"/>
            </a:pPr>
            <a:r>
              <a:rPr lang="en-US" sz="4000" dirty="0" smtClean="0"/>
              <a:t>Process of using data and information</a:t>
            </a:r>
            <a:endParaRPr lang="en-US" sz="4000" dirty="0"/>
          </a:p>
          <a:p>
            <a:pPr marL="514350" indent="-514350">
              <a:buFont typeface="Arial" pitchFamily="34" charset="0"/>
              <a:buAutoNum type="arabicPeriod"/>
            </a:pPr>
            <a:r>
              <a:rPr lang="en-US" sz="4000" dirty="0" smtClean="0"/>
              <a:t>On-going professional development and research</a:t>
            </a:r>
          </a:p>
        </p:txBody>
      </p:sp>
    </p:spTree>
    <p:extLst>
      <p:ext uri="{BB962C8B-B14F-4D97-AF65-F5344CB8AC3E}">
        <p14:creationId xmlns:p14="http://schemas.microsoft.com/office/powerpoint/2010/main" val="3258244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School Continuous Improvement</a:t>
            </a:r>
          </a:p>
        </p:txBody>
      </p:sp>
      <p:sp>
        <p:nvSpPr>
          <p:cNvPr id="3" name="Content Placeholder 2"/>
          <p:cNvSpPr>
            <a:spLocks noGrp="1"/>
          </p:cNvSpPr>
          <p:nvPr>
            <p:ph idx="1"/>
          </p:nvPr>
        </p:nvSpPr>
        <p:spPr>
          <a:xfrm>
            <a:off x="1066800" y="1981200"/>
            <a:ext cx="7620000" cy="4144963"/>
          </a:xfrm>
        </p:spPr>
        <p:txBody>
          <a:bodyPr>
            <a:normAutofit/>
          </a:bodyPr>
          <a:lstStyle/>
          <a:p>
            <a:pPr marL="0" indent="0">
              <a:buNone/>
            </a:pPr>
            <a:r>
              <a:rPr lang="en-US" sz="4000" dirty="0" smtClean="0"/>
              <a:t>Guiding Improvement Efforts:</a:t>
            </a:r>
          </a:p>
          <a:p>
            <a:r>
              <a:rPr lang="en-US" sz="4000" dirty="0" smtClean="0"/>
              <a:t>School Monitoring Report  </a:t>
            </a:r>
          </a:p>
          <a:p>
            <a:r>
              <a:rPr lang="en-US" sz="4000" dirty="0" smtClean="0"/>
              <a:t>Summary of employee evaluation data</a:t>
            </a:r>
            <a:endParaRPr lang="en-US" sz="4000" b="1" dirty="0"/>
          </a:p>
        </p:txBody>
      </p:sp>
    </p:spTree>
    <p:extLst>
      <p:ext uri="{BB962C8B-B14F-4D97-AF65-F5344CB8AC3E}">
        <p14:creationId xmlns:p14="http://schemas.microsoft.com/office/powerpoint/2010/main" val="3130874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467600" cy="1600200"/>
          </a:xfrm>
        </p:spPr>
        <p:txBody>
          <a:bodyPr>
            <a:normAutofit/>
          </a:bodyPr>
          <a:lstStyle/>
          <a:p>
            <a:r>
              <a:rPr lang="en-US" b="1" dirty="0" smtClean="0"/>
              <a:t>School Strategic Planning</a:t>
            </a:r>
            <a:br>
              <a:rPr lang="en-US" b="1" dirty="0" smtClean="0"/>
            </a:br>
            <a:r>
              <a:rPr lang="en-US" b="1" dirty="0" smtClean="0"/>
              <a:t>Development Process</a:t>
            </a:r>
            <a:endParaRPr lang="en-US" b="1" dirty="0"/>
          </a:p>
        </p:txBody>
      </p:sp>
      <p:sp>
        <p:nvSpPr>
          <p:cNvPr id="3" name="Content Placeholder 2"/>
          <p:cNvSpPr>
            <a:spLocks noGrp="1"/>
          </p:cNvSpPr>
          <p:nvPr>
            <p:ph idx="1"/>
          </p:nvPr>
        </p:nvSpPr>
        <p:spPr>
          <a:xfrm>
            <a:off x="533400" y="2057400"/>
            <a:ext cx="8229600" cy="3992563"/>
          </a:xfrm>
        </p:spPr>
        <p:txBody>
          <a:bodyPr/>
          <a:lstStyle/>
          <a:p>
            <a:pPr marL="457200" lvl="1" indent="0">
              <a:buNone/>
            </a:pPr>
            <a:r>
              <a:rPr lang="en-US" sz="3600" dirty="0" smtClean="0"/>
              <a:t>School electronic strategic improvement plan </a:t>
            </a:r>
          </a:p>
          <a:p>
            <a:pPr lvl="2"/>
            <a:r>
              <a:rPr lang="en-US" sz="3600" dirty="0" smtClean="0"/>
              <a:t>School’s self-study of student performance</a:t>
            </a:r>
          </a:p>
          <a:p>
            <a:pPr lvl="2"/>
            <a:r>
              <a:rPr lang="en-US" sz="3600" dirty="0" smtClean="0"/>
              <a:t>School’s self-study of school and classroom learning conditions</a:t>
            </a:r>
          </a:p>
          <a:p>
            <a:pPr marL="0" indent="0">
              <a:buNone/>
            </a:pPr>
            <a:endParaRPr lang="en-US" dirty="0" smtClean="0"/>
          </a:p>
        </p:txBody>
      </p:sp>
    </p:spTree>
    <p:extLst>
      <p:ext uri="{BB962C8B-B14F-4D97-AF65-F5344CB8AC3E}">
        <p14:creationId xmlns:p14="http://schemas.microsoft.com/office/powerpoint/2010/main" val="2509763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467600" cy="1600200"/>
          </a:xfrm>
        </p:spPr>
        <p:txBody>
          <a:bodyPr>
            <a:normAutofit/>
          </a:bodyPr>
          <a:lstStyle/>
          <a:p>
            <a:r>
              <a:rPr lang="en-US" b="1" dirty="0" smtClean="0"/>
              <a:t>School Strategic Planning </a:t>
            </a:r>
            <a:br>
              <a:rPr lang="en-US" b="1" dirty="0" smtClean="0"/>
            </a:br>
            <a:r>
              <a:rPr lang="en-US" b="1" dirty="0" smtClean="0"/>
              <a:t>Development Process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lvl="1"/>
            <a:r>
              <a:rPr lang="en-US" dirty="0" smtClean="0"/>
              <a:t>The plan is developed under the direction of the principal with collective involvement and input from the staff and the LSIC. </a:t>
            </a:r>
            <a:endParaRPr lang="en-US" dirty="0"/>
          </a:p>
          <a:p>
            <a:pPr lvl="1"/>
            <a:r>
              <a:rPr lang="en-US" dirty="0" smtClean="0"/>
              <a:t>The plan must includes the following:</a:t>
            </a:r>
          </a:p>
          <a:p>
            <a:pPr lvl="2"/>
            <a:r>
              <a:rPr lang="en-US" dirty="0" smtClean="0"/>
              <a:t>Core beliefs</a:t>
            </a:r>
          </a:p>
          <a:p>
            <a:pPr lvl="2"/>
            <a:r>
              <a:rPr lang="en-US" sz="2400" dirty="0" smtClean="0"/>
              <a:t>Mission</a:t>
            </a:r>
          </a:p>
          <a:p>
            <a:pPr lvl="2"/>
            <a:r>
              <a:rPr lang="en-US" sz="2400" dirty="0" smtClean="0"/>
              <a:t>Goals</a:t>
            </a:r>
          </a:p>
          <a:p>
            <a:pPr lvl="2"/>
            <a:r>
              <a:rPr lang="en-US" sz="2400" dirty="0" smtClean="0"/>
              <a:t>Measurement evidence</a:t>
            </a:r>
          </a:p>
          <a:p>
            <a:pPr lvl="2"/>
            <a:r>
              <a:rPr lang="en-US" sz="2400" dirty="0" smtClean="0"/>
              <a:t>Action steps</a:t>
            </a:r>
          </a:p>
          <a:p>
            <a:pPr lvl="2"/>
            <a:r>
              <a:rPr lang="en-US" sz="2400" dirty="0" smtClean="0"/>
              <a:t>Professional development needs</a:t>
            </a:r>
          </a:p>
        </p:txBody>
      </p:sp>
    </p:spTree>
    <p:extLst>
      <p:ext uri="{BB962C8B-B14F-4D97-AF65-F5344CB8AC3E}">
        <p14:creationId xmlns:p14="http://schemas.microsoft.com/office/powerpoint/2010/main" val="3005575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533400"/>
            <a:ext cx="6934200" cy="487680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9500" b="1" dirty="0">
                <a:solidFill>
                  <a:srgbClr val="C00000"/>
                </a:solidFill>
                <a:effectLst>
                  <a:outerShdw blurRad="38100" dist="38100" dir="2700000" algn="tl">
                    <a:srgbClr val="000000">
                      <a:alpha val="43137"/>
                    </a:srgbClr>
                  </a:outerShdw>
                </a:effectLst>
              </a:rPr>
              <a:t> </a:t>
            </a:r>
            <a:endParaRPr lang="en-US" sz="6600" b="1" dirty="0">
              <a:solidFill>
                <a:srgbClr val="C00000"/>
              </a:solidFill>
            </a:endParaRPr>
          </a:p>
          <a:p>
            <a:pPr algn="ctr">
              <a:buNone/>
            </a:pPr>
            <a:r>
              <a:rPr lang="en-US" sz="6600" b="1" dirty="0" smtClean="0">
                <a:solidFill>
                  <a:srgbClr val="C00000"/>
                </a:solidFill>
              </a:rPr>
              <a:t>Policy Review </a:t>
            </a:r>
          </a:p>
          <a:p>
            <a:pPr algn="ctr">
              <a:buNone/>
            </a:pPr>
            <a:endParaRPr lang="en-US" sz="6300" b="1" dirty="0" smtClean="0">
              <a:solidFill>
                <a:srgbClr val="C00000"/>
              </a:solidFill>
            </a:endParaRPr>
          </a:p>
          <a:p>
            <a:pPr lvl="0">
              <a:buNone/>
            </a:pPr>
            <a:endParaRPr lang="en-US" sz="7200" b="1" i="1" dirty="0">
              <a:solidFill>
                <a:srgbClr val="C00000"/>
              </a:solidFill>
            </a:endParaRPr>
          </a:p>
        </p:txBody>
      </p:sp>
    </p:spTree>
    <p:extLst>
      <p:ext uri="{BB962C8B-B14F-4D97-AF65-F5344CB8AC3E}">
        <p14:creationId xmlns:p14="http://schemas.microsoft.com/office/powerpoint/2010/main" val="2903229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 Strategic Planning</a:t>
            </a:r>
            <a:br>
              <a:rPr lang="en-US" b="1" dirty="0" smtClean="0"/>
            </a:br>
            <a:r>
              <a:rPr lang="en-US" b="1" dirty="0" smtClean="0"/>
              <a:t>Development Process</a:t>
            </a:r>
            <a:endParaRPr lang="en-US" b="1"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marL="0" indent="0">
              <a:buNone/>
            </a:pPr>
            <a:endParaRPr lang="en-US" sz="2800" dirty="0" smtClean="0"/>
          </a:p>
          <a:p>
            <a:pPr lvl="1"/>
            <a:r>
              <a:rPr lang="en-US" sz="2400" dirty="0" smtClean="0"/>
              <a:t>The </a:t>
            </a:r>
            <a:r>
              <a:rPr lang="en-US" sz="2400" b="1" dirty="0" smtClean="0">
                <a:solidFill>
                  <a:srgbClr val="FF0000"/>
                </a:solidFill>
              </a:rPr>
              <a:t>action steps</a:t>
            </a:r>
            <a:r>
              <a:rPr lang="en-US" sz="2400" dirty="0" smtClean="0"/>
              <a:t> are </a:t>
            </a:r>
            <a:r>
              <a:rPr lang="en-US" sz="2400" b="1" dirty="0" smtClean="0">
                <a:solidFill>
                  <a:srgbClr val="FF0000"/>
                </a:solidFill>
              </a:rPr>
              <a:t>based</a:t>
            </a:r>
            <a:r>
              <a:rPr lang="en-US" sz="2400" dirty="0" smtClean="0"/>
              <a:t> on examination of </a:t>
            </a:r>
            <a:r>
              <a:rPr lang="en-US" sz="2400" b="1" dirty="0" smtClean="0">
                <a:solidFill>
                  <a:srgbClr val="FF0000"/>
                </a:solidFill>
              </a:rPr>
              <a:t>best practices and innovative approaches</a:t>
            </a:r>
            <a:r>
              <a:rPr lang="en-US" sz="2400" dirty="0" smtClean="0"/>
              <a:t> to improve student performance and address student needs.</a:t>
            </a:r>
          </a:p>
          <a:p>
            <a:pPr lvl="1"/>
            <a:r>
              <a:rPr lang="en-US" sz="2400" b="1" dirty="0" smtClean="0">
                <a:solidFill>
                  <a:srgbClr val="FF0000"/>
                </a:solidFill>
              </a:rPr>
              <a:t>All</a:t>
            </a:r>
            <a:r>
              <a:rPr lang="en-US" sz="2400" dirty="0" smtClean="0">
                <a:solidFill>
                  <a:srgbClr val="FF0000"/>
                </a:solidFill>
              </a:rPr>
              <a:t> </a:t>
            </a:r>
            <a:r>
              <a:rPr lang="en-US" sz="2400" dirty="0" smtClean="0"/>
              <a:t>members of the school </a:t>
            </a:r>
            <a:r>
              <a:rPr lang="en-US" sz="2400" b="1" dirty="0" smtClean="0">
                <a:solidFill>
                  <a:srgbClr val="FF0000"/>
                </a:solidFill>
              </a:rPr>
              <a:t>staff</a:t>
            </a:r>
            <a:r>
              <a:rPr lang="en-US" sz="2400" dirty="0" smtClean="0"/>
              <a:t> are responsible for </a:t>
            </a:r>
            <a:r>
              <a:rPr lang="en-US" sz="2400" b="1" dirty="0" smtClean="0">
                <a:solidFill>
                  <a:srgbClr val="FF0000"/>
                </a:solidFill>
              </a:rPr>
              <a:t>implementing</a:t>
            </a:r>
            <a:r>
              <a:rPr lang="en-US" sz="2400" dirty="0" smtClean="0"/>
              <a:t> the plan.</a:t>
            </a:r>
          </a:p>
          <a:p>
            <a:pPr lvl="1"/>
            <a:r>
              <a:rPr lang="en-US" sz="2400" dirty="0" smtClean="0"/>
              <a:t>The </a:t>
            </a:r>
            <a:r>
              <a:rPr lang="en-US" sz="2400" b="1" dirty="0" smtClean="0">
                <a:solidFill>
                  <a:srgbClr val="FF0000"/>
                </a:solidFill>
              </a:rPr>
              <a:t>principal</a:t>
            </a:r>
            <a:r>
              <a:rPr lang="en-US" sz="2400" dirty="0" smtClean="0"/>
              <a:t> is responsible for </a:t>
            </a:r>
            <a:r>
              <a:rPr lang="en-US" sz="2400" b="1" dirty="0" smtClean="0">
                <a:solidFill>
                  <a:srgbClr val="FF0000"/>
                </a:solidFill>
              </a:rPr>
              <a:t>monitoring</a:t>
            </a:r>
            <a:r>
              <a:rPr lang="en-US" sz="2400" dirty="0" smtClean="0"/>
              <a:t> the implementation of the plan. </a:t>
            </a:r>
          </a:p>
          <a:p>
            <a:pPr lvl="1"/>
            <a:r>
              <a:rPr lang="en-US" sz="2400" dirty="0" smtClean="0"/>
              <a:t>The </a:t>
            </a:r>
            <a:r>
              <a:rPr lang="en-US" sz="2400" b="1" dirty="0" smtClean="0">
                <a:solidFill>
                  <a:srgbClr val="FF0000"/>
                </a:solidFill>
              </a:rPr>
              <a:t>plan</a:t>
            </a:r>
            <a:r>
              <a:rPr lang="en-US" sz="2400" dirty="0" smtClean="0"/>
              <a:t> is </a:t>
            </a:r>
            <a:r>
              <a:rPr lang="en-US" sz="2400" b="1" dirty="0" smtClean="0">
                <a:solidFill>
                  <a:srgbClr val="FF0000"/>
                </a:solidFill>
              </a:rPr>
              <a:t>updated</a:t>
            </a:r>
            <a:r>
              <a:rPr lang="en-US" sz="2400" dirty="0" smtClean="0"/>
              <a:t> and </a:t>
            </a:r>
            <a:r>
              <a:rPr lang="en-US" sz="2400" b="1" dirty="0" smtClean="0">
                <a:solidFill>
                  <a:srgbClr val="FF0000"/>
                </a:solidFill>
              </a:rPr>
              <a:t>revised</a:t>
            </a:r>
            <a:r>
              <a:rPr lang="en-US" sz="2400" dirty="0" smtClean="0"/>
              <a:t> as data and information dictate based on the tenets of continuous improvement.</a:t>
            </a:r>
          </a:p>
          <a:p>
            <a:pPr lvl="1"/>
            <a:r>
              <a:rPr lang="en-US" sz="2400" b="1" dirty="0" smtClean="0">
                <a:solidFill>
                  <a:srgbClr val="FF0000"/>
                </a:solidFill>
              </a:rPr>
              <a:t>Annual updates</a:t>
            </a:r>
            <a:r>
              <a:rPr lang="en-US" sz="2400" dirty="0" smtClean="0"/>
              <a:t> to the plan </a:t>
            </a:r>
            <a:r>
              <a:rPr lang="en-US" sz="2400" b="1" dirty="0" smtClean="0">
                <a:solidFill>
                  <a:srgbClr val="FF0000"/>
                </a:solidFill>
              </a:rPr>
              <a:t>must consider</a:t>
            </a:r>
            <a:r>
              <a:rPr lang="en-US" sz="2400" dirty="0" smtClean="0"/>
              <a:t> the OEPA School Monitoring Report when the report </a:t>
            </a:r>
            <a:r>
              <a:rPr lang="en-US" sz="2400" b="1" dirty="0" smtClean="0">
                <a:solidFill>
                  <a:srgbClr val="FF0000"/>
                </a:solidFill>
              </a:rPr>
              <a:t>identifies deficits</a:t>
            </a:r>
            <a:r>
              <a:rPr lang="en-US" sz="2400" dirty="0" smtClean="0"/>
              <a:t> in quality or compliance. </a:t>
            </a:r>
          </a:p>
          <a:p>
            <a:endParaRPr lang="en-US" dirty="0"/>
          </a:p>
        </p:txBody>
      </p:sp>
    </p:spTree>
    <p:extLst>
      <p:ext uri="{BB962C8B-B14F-4D97-AF65-F5344CB8AC3E}">
        <p14:creationId xmlns:p14="http://schemas.microsoft.com/office/powerpoint/2010/main" val="3200449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533400"/>
            <a:ext cx="6934200" cy="487680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pPr algn="ctr">
              <a:buNone/>
            </a:pPr>
            <a:endParaRPr lang="en-US" sz="6600" b="1" dirty="0">
              <a:solidFill>
                <a:srgbClr val="C00000"/>
              </a:solidFill>
            </a:endParaRPr>
          </a:p>
          <a:p>
            <a:pPr algn="ctr">
              <a:buNone/>
            </a:pPr>
            <a:r>
              <a:rPr lang="en-US" sz="6600" b="1" dirty="0" smtClean="0">
                <a:solidFill>
                  <a:srgbClr val="C00000"/>
                </a:solidFill>
              </a:rPr>
              <a:t>School Onsite Review Process</a:t>
            </a:r>
          </a:p>
          <a:p>
            <a:pPr algn="ctr">
              <a:buNone/>
            </a:pPr>
            <a:endParaRPr lang="en-US" sz="6300" b="1" dirty="0" smtClean="0">
              <a:solidFill>
                <a:srgbClr val="C00000"/>
              </a:solidFill>
            </a:endParaRPr>
          </a:p>
          <a:p>
            <a:pPr lvl="0">
              <a:buNone/>
            </a:pPr>
            <a:endParaRPr lang="en-US" sz="7200" b="1" i="1" dirty="0">
              <a:solidFill>
                <a:srgbClr val="C00000"/>
              </a:solidFill>
            </a:endParaRPr>
          </a:p>
        </p:txBody>
      </p:sp>
    </p:spTree>
    <p:extLst>
      <p:ext uri="{BB962C8B-B14F-4D97-AF65-F5344CB8AC3E}">
        <p14:creationId xmlns:p14="http://schemas.microsoft.com/office/powerpoint/2010/main" val="4104941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239000" cy="70788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smtClean="0">
                <a:solidFill>
                  <a:srgbClr val="FF0000"/>
                </a:solidFill>
              </a:rPr>
              <a:t>School Onsite Review Process</a:t>
            </a:r>
          </a:p>
        </p:txBody>
      </p:sp>
      <p:sp>
        <p:nvSpPr>
          <p:cNvPr id="3" name="Content Placeholder 2"/>
          <p:cNvSpPr>
            <a:spLocks noGrp="1"/>
          </p:cNvSpPr>
          <p:nvPr>
            <p:ph idx="1"/>
          </p:nvPr>
        </p:nvSpPr>
        <p:spPr>
          <a:xfrm>
            <a:off x="910590" y="2133600"/>
            <a:ext cx="8229600" cy="4144964"/>
          </a:xfrm>
        </p:spPr>
        <p:txBody>
          <a:bodyPr>
            <a:normAutofit/>
          </a:bodyPr>
          <a:lstStyle/>
          <a:p>
            <a:r>
              <a:rPr lang="en-US" sz="4000" dirty="0" smtClean="0"/>
              <a:t>Overall Intent</a:t>
            </a:r>
          </a:p>
          <a:p>
            <a:r>
              <a:rPr lang="en-US" sz="4000" dirty="0" smtClean="0"/>
              <a:t>Review Purposes</a:t>
            </a:r>
          </a:p>
          <a:p>
            <a:r>
              <a:rPr lang="en-US" sz="4000" dirty="0" smtClean="0"/>
              <a:t>80/20 Principle</a:t>
            </a:r>
          </a:p>
        </p:txBody>
      </p:sp>
    </p:spTree>
    <p:extLst>
      <p:ext uri="{BB962C8B-B14F-4D97-AF65-F5344CB8AC3E}">
        <p14:creationId xmlns:p14="http://schemas.microsoft.com/office/powerpoint/2010/main" val="3907456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239000" cy="70788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smtClean="0">
                <a:solidFill>
                  <a:srgbClr val="FF0000"/>
                </a:solidFill>
              </a:rPr>
              <a:t>School Onsite Review Process</a:t>
            </a:r>
          </a:p>
        </p:txBody>
      </p:sp>
      <p:sp>
        <p:nvSpPr>
          <p:cNvPr id="3" name="Content Placeholder 2"/>
          <p:cNvSpPr>
            <a:spLocks noGrp="1"/>
          </p:cNvSpPr>
          <p:nvPr>
            <p:ph idx="1"/>
          </p:nvPr>
        </p:nvSpPr>
        <p:spPr>
          <a:xfrm>
            <a:off x="1143000" y="1447800"/>
            <a:ext cx="7543800" cy="4678364"/>
          </a:xfrm>
        </p:spPr>
        <p:txBody>
          <a:bodyPr>
            <a:normAutofit/>
          </a:bodyPr>
          <a:lstStyle/>
          <a:p>
            <a:endParaRPr lang="en-US" sz="3600" dirty="0" smtClean="0"/>
          </a:p>
          <a:p>
            <a:r>
              <a:rPr lang="en-US" dirty="0" smtClean="0"/>
              <a:t>SECTION 1</a:t>
            </a:r>
          </a:p>
          <a:p>
            <a:pPr lvl="1"/>
            <a:r>
              <a:rPr lang="en-US" sz="3200" dirty="0" smtClean="0"/>
              <a:t>Examination of High Quality Standards</a:t>
            </a:r>
          </a:p>
          <a:p>
            <a:pPr lvl="1"/>
            <a:r>
              <a:rPr lang="en-US" sz="3200" dirty="0" smtClean="0"/>
              <a:t>Verifying Evidence of High Quality Standards</a:t>
            </a:r>
          </a:p>
          <a:p>
            <a:pPr lvl="1"/>
            <a:r>
              <a:rPr lang="en-US" sz="3200" dirty="0" smtClean="0"/>
              <a:t>Rating the High Quality Standards</a:t>
            </a:r>
          </a:p>
          <a:p>
            <a:pPr lvl="1"/>
            <a:r>
              <a:rPr lang="en-US" sz="3200" dirty="0" smtClean="0"/>
              <a:t>Function Statements</a:t>
            </a:r>
            <a:endParaRPr lang="en-US" sz="3200" dirty="0"/>
          </a:p>
        </p:txBody>
      </p:sp>
    </p:spTree>
    <p:extLst>
      <p:ext uri="{BB962C8B-B14F-4D97-AF65-F5344CB8AC3E}">
        <p14:creationId xmlns:p14="http://schemas.microsoft.com/office/powerpoint/2010/main" val="2365759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239000" cy="70788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smtClean="0">
                <a:solidFill>
                  <a:srgbClr val="FF0000"/>
                </a:solidFill>
              </a:rPr>
              <a:t>School Onsite Review Process</a:t>
            </a:r>
          </a:p>
        </p:txBody>
      </p:sp>
      <p:sp>
        <p:nvSpPr>
          <p:cNvPr id="3" name="Content Placeholder 2"/>
          <p:cNvSpPr>
            <a:spLocks noGrp="1"/>
          </p:cNvSpPr>
          <p:nvPr>
            <p:ph idx="1"/>
          </p:nvPr>
        </p:nvSpPr>
        <p:spPr>
          <a:xfrm>
            <a:off x="1143000" y="1981200"/>
            <a:ext cx="7543800" cy="4144964"/>
          </a:xfrm>
        </p:spPr>
        <p:txBody>
          <a:bodyPr>
            <a:normAutofit/>
          </a:bodyPr>
          <a:lstStyle/>
          <a:p>
            <a:r>
              <a:rPr lang="en-US" sz="4000" dirty="0" smtClean="0"/>
              <a:t>Section 2</a:t>
            </a:r>
          </a:p>
          <a:p>
            <a:pPr lvl="1"/>
            <a:r>
              <a:rPr lang="en-US" sz="3600" dirty="0" smtClean="0"/>
              <a:t>Resource Needs</a:t>
            </a:r>
          </a:p>
          <a:p>
            <a:pPr lvl="1"/>
            <a:r>
              <a:rPr lang="en-US" sz="3600" dirty="0" smtClean="0"/>
              <a:t>Facility Needs</a:t>
            </a:r>
          </a:p>
          <a:p>
            <a:pPr lvl="1"/>
            <a:r>
              <a:rPr lang="en-US" sz="3600" dirty="0" smtClean="0"/>
              <a:t>Capacity Building Needs</a:t>
            </a:r>
          </a:p>
          <a:p>
            <a:r>
              <a:rPr lang="en-US" sz="4000" dirty="0" smtClean="0"/>
              <a:t>Section 3</a:t>
            </a:r>
          </a:p>
          <a:p>
            <a:pPr lvl="1"/>
            <a:r>
              <a:rPr lang="en-US" sz="3600" dirty="0" smtClean="0"/>
              <a:t>Best Practices</a:t>
            </a:r>
            <a:endParaRPr lang="en-US" sz="3600" dirty="0"/>
          </a:p>
        </p:txBody>
      </p:sp>
    </p:spTree>
    <p:extLst>
      <p:ext uri="{BB962C8B-B14F-4D97-AF65-F5344CB8AC3E}">
        <p14:creationId xmlns:p14="http://schemas.microsoft.com/office/powerpoint/2010/main" val="3352647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239000" cy="70788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smtClean="0">
                <a:solidFill>
                  <a:srgbClr val="FF0000"/>
                </a:solidFill>
              </a:rPr>
              <a:t>School Onsite Review Process</a:t>
            </a:r>
          </a:p>
        </p:txBody>
      </p:sp>
      <p:sp>
        <p:nvSpPr>
          <p:cNvPr id="3" name="Content Placeholder 2"/>
          <p:cNvSpPr>
            <a:spLocks noGrp="1"/>
          </p:cNvSpPr>
          <p:nvPr>
            <p:ph idx="1"/>
          </p:nvPr>
        </p:nvSpPr>
        <p:spPr>
          <a:xfrm>
            <a:off x="1143000" y="1981200"/>
            <a:ext cx="7543800" cy="4144964"/>
          </a:xfrm>
        </p:spPr>
        <p:txBody>
          <a:bodyPr>
            <a:normAutofit/>
          </a:bodyPr>
          <a:lstStyle/>
          <a:p>
            <a:r>
              <a:rPr lang="en-US" dirty="0" smtClean="0"/>
              <a:t>Section 4</a:t>
            </a:r>
          </a:p>
          <a:p>
            <a:pPr lvl="1"/>
            <a:r>
              <a:rPr lang="en-US" sz="3200" dirty="0" smtClean="0"/>
              <a:t>Policy Compliance</a:t>
            </a:r>
          </a:p>
          <a:p>
            <a:pPr lvl="1"/>
            <a:r>
              <a:rPr lang="en-US" sz="3200" dirty="0" smtClean="0"/>
              <a:t>Code Compliance</a:t>
            </a:r>
          </a:p>
          <a:p>
            <a:r>
              <a:rPr lang="en-US" dirty="0" smtClean="0"/>
              <a:t>Section 5</a:t>
            </a:r>
          </a:p>
          <a:p>
            <a:pPr lvl="1"/>
            <a:r>
              <a:rPr lang="en-US" sz="3200" dirty="0" smtClean="0"/>
              <a:t>Principal’s Verification</a:t>
            </a:r>
            <a:endParaRPr lang="en-US" dirty="0" smtClean="0"/>
          </a:p>
          <a:p>
            <a:pPr lvl="1"/>
            <a:r>
              <a:rPr lang="en-US" sz="3200" dirty="0" smtClean="0"/>
              <a:t>Superintendent’s Verification</a:t>
            </a:r>
          </a:p>
          <a:p>
            <a:pPr marL="457200" lvl="1" indent="0">
              <a:buNone/>
            </a:pPr>
            <a:endParaRPr lang="en-US" sz="3600" dirty="0" smtClean="0"/>
          </a:p>
        </p:txBody>
      </p:sp>
    </p:spTree>
    <p:extLst>
      <p:ext uri="{BB962C8B-B14F-4D97-AF65-F5344CB8AC3E}">
        <p14:creationId xmlns:p14="http://schemas.microsoft.com/office/powerpoint/2010/main" val="36624626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239000" cy="70788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smtClean="0">
                <a:solidFill>
                  <a:srgbClr val="FF0000"/>
                </a:solidFill>
              </a:rPr>
              <a:t>School Onsite Review Process</a:t>
            </a:r>
          </a:p>
        </p:txBody>
      </p:sp>
      <p:sp>
        <p:nvSpPr>
          <p:cNvPr id="3" name="Content Placeholder 2"/>
          <p:cNvSpPr>
            <a:spLocks noGrp="1"/>
          </p:cNvSpPr>
          <p:nvPr>
            <p:ph idx="1"/>
          </p:nvPr>
        </p:nvSpPr>
        <p:spPr>
          <a:xfrm>
            <a:off x="1143000" y="1981200"/>
            <a:ext cx="7543800" cy="4144964"/>
          </a:xfrm>
        </p:spPr>
        <p:txBody>
          <a:bodyPr>
            <a:normAutofit lnSpcReduction="10000"/>
          </a:bodyPr>
          <a:lstStyle/>
          <a:p>
            <a:r>
              <a:rPr lang="en-US" sz="3600" dirty="0" smtClean="0"/>
              <a:t>Rating Determination </a:t>
            </a:r>
          </a:p>
          <a:p>
            <a:pPr lvl="1"/>
            <a:r>
              <a:rPr lang="en-US" sz="3600" dirty="0" smtClean="0"/>
              <a:t>Consensus</a:t>
            </a:r>
          </a:p>
          <a:p>
            <a:pPr marL="0" indent="0">
              <a:buNone/>
            </a:pPr>
            <a:endParaRPr lang="en-US" sz="1500" dirty="0" smtClean="0"/>
          </a:p>
          <a:p>
            <a:r>
              <a:rPr lang="en-US" sz="3600" dirty="0" smtClean="0"/>
              <a:t>Final Report </a:t>
            </a:r>
          </a:p>
          <a:p>
            <a:pPr lvl="1"/>
            <a:r>
              <a:rPr lang="en-US" sz="3600" dirty="0" smtClean="0"/>
              <a:t>Recommendations </a:t>
            </a:r>
          </a:p>
          <a:p>
            <a:pPr lvl="1"/>
            <a:r>
              <a:rPr lang="en-US" sz="3600" dirty="0" smtClean="0"/>
              <a:t>Commendations </a:t>
            </a:r>
          </a:p>
          <a:p>
            <a:pPr lvl="1"/>
            <a:r>
              <a:rPr lang="en-US" sz="3600" dirty="0" smtClean="0"/>
              <a:t>Findings</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1019733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533400"/>
            <a:ext cx="6934200" cy="487680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pPr algn="ctr">
              <a:buNone/>
            </a:pPr>
            <a:endParaRPr lang="en-US" sz="6600" b="1" dirty="0">
              <a:solidFill>
                <a:srgbClr val="C00000"/>
              </a:solidFill>
            </a:endParaRPr>
          </a:p>
          <a:p>
            <a:pPr algn="ctr">
              <a:buNone/>
            </a:pPr>
            <a:r>
              <a:rPr lang="en-US" sz="6600" b="1" dirty="0" smtClean="0">
                <a:solidFill>
                  <a:srgbClr val="C00000"/>
                </a:solidFill>
              </a:rPr>
              <a:t>LESSON PLANS</a:t>
            </a:r>
          </a:p>
          <a:p>
            <a:pPr algn="ctr">
              <a:buNone/>
            </a:pPr>
            <a:endParaRPr lang="en-US" sz="6300" b="1" dirty="0" smtClean="0">
              <a:solidFill>
                <a:srgbClr val="C00000"/>
              </a:solidFill>
            </a:endParaRPr>
          </a:p>
          <a:p>
            <a:pPr lvl="0">
              <a:buNone/>
            </a:pPr>
            <a:endParaRPr lang="en-US" sz="7200" b="1" i="1" dirty="0">
              <a:solidFill>
                <a:srgbClr val="C00000"/>
              </a:solidFill>
            </a:endParaRPr>
          </a:p>
        </p:txBody>
      </p:sp>
    </p:spTree>
    <p:extLst>
      <p:ext uri="{BB962C8B-B14F-4D97-AF65-F5344CB8AC3E}">
        <p14:creationId xmlns:p14="http://schemas.microsoft.com/office/powerpoint/2010/main" val="916853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239000" cy="70788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smtClean="0">
                <a:solidFill>
                  <a:srgbClr val="FF0000"/>
                </a:solidFill>
              </a:rPr>
              <a:t>Lesson Plans</a:t>
            </a:r>
          </a:p>
        </p:txBody>
      </p:sp>
      <p:sp>
        <p:nvSpPr>
          <p:cNvPr id="3" name="Content Placeholder 2"/>
          <p:cNvSpPr>
            <a:spLocks noGrp="1"/>
          </p:cNvSpPr>
          <p:nvPr>
            <p:ph idx="1"/>
          </p:nvPr>
        </p:nvSpPr>
        <p:spPr>
          <a:xfrm>
            <a:off x="1143000" y="1981200"/>
            <a:ext cx="7543800" cy="4144964"/>
          </a:xfrm>
        </p:spPr>
        <p:txBody>
          <a:bodyPr>
            <a:normAutofit fontScale="92500" lnSpcReduction="20000"/>
          </a:bodyPr>
          <a:lstStyle/>
          <a:p>
            <a:pPr marL="0" indent="0">
              <a:buNone/>
            </a:pPr>
            <a:r>
              <a:rPr lang="en-US" sz="2400" b="1" dirty="0"/>
              <a:t>§18A-2-12 </a:t>
            </a:r>
            <a:r>
              <a:rPr lang="en-US" sz="2400" dirty="0"/>
              <a:t> states that  “Lesson plans are intended to serve as a daily guide for teachers and substitutes for the orderly presentation of the curriculum.“</a:t>
            </a:r>
          </a:p>
          <a:p>
            <a:pPr marL="0" indent="0">
              <a:buNone/>
            </a:pPr>
            <a:endParaRPr lang="en-US" sz="2400" dirty="0"/>
          </a:p>
          <a:p>
            <a:pPr marL="0" indent="0">
              <a:buNone/>
            </a:pPr>
            <a:r>
              <a:rPr lang="en-US" sz="2400" dirty="0" smtClean="0"/>
              <a:t>Policy 2322: Standard 3 – Function C </a:t>
            </a:r>
          </a:p>
          <a:p>
            <a:r>
              <a:rPr lang="en-US" sz="2400" dirty="0" smtClean="0"/>
              <a:t>Designed </a:t>
            </a:r>
          </a:p>
          <a:p>
            <a:pPr lvl="1"/>
            <a:r>
              <a:rPr lang="en-US" sz="2400" dirty="0" smtClean="0"/>
              <a:t>long term </a:t>
            </a:r>
          </a:p>
          <a:p>
            <a:pPr lvl="1"/>
            <a:r>
              <a:rPr lang="en-US" sz="2400" dirty="0" smtClean="0"/>
              <a:t>short term</a:t>
            </a:r>
          </a:p>
          <a:p>
            <a:r>
              <a:rPr lang="en-US" sz="2400" dirty="0" smtClean="0"/>
              <a:t>Based On Students </a:t>
            </a:r>
          </a:p>
          <a:p>
            <a:pPr lvl="1"/>
            <a:r>
              <a:rPr lang="en-US" sz="2400" dirty="0" smtClean="0"/>
              <a:t>Needs </a:t>
            </a:r>
          </a:p>
          <a:p>
            <a:pPr lvl="1"/>
            <a:r>
              <a:rPr lang="en-US" sz="2400" dirty="0" smtClean="0"/>
              <a:t>Interests </a:t>
            </a:r>
          </a:p>
          <a:p>
            <a:pPr lvl="1"/>
            <a:r>
              <a:rPr lang="en-US" sz="2400" dirty="0" smtClean="0"/>
              <a:t>Performance Levels</a:t>
            </a:r>
            <a:endParaRPr lang="en-US" sz="2400" dirty="0"/>
          </a:p>
          <a:p>
            <a:pPr marL="0" indent="0">
              <a:buNone/>
            </a:pPr>
            <a:endParaRPr lang="en-US" dirty="0" smtClean="0"/>
          </a:p>
        </p:txBody>
      </p:sp>
    </p:spTree>
    <p:extLst>
      <p:ext uri="{BB962C8B-B14F-4D97-AF65-F5344CB8AC3E}">
        <p14:creationId xmlns:p14="http://schemas.microsoft.com/office/powerpoint/2010/main" val="3090081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239000" cy="70788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smtClean="0">
                <a:solidFill>
                  <a:srgbClr val="FF0000"/>
                </a:solidFill>
              </a:rPr>
              <a:t>Lesson Plans</a:t>
            </a:r>
          </a:p>
        </p:txBody>
      </p:sp>
      <p:sp>
        <p:nvSpPr>
          <p:cNvPr id="3" name="Content Placeholder 2"/>
          <p:cNvSpPr>
            <a:spLocks noGrp="1"/>
          </p:cNvSpPr>
          <p:nvPr>
            <p:ph idx="1"/>
          </p:nvPr>
        </p:nvSpPr>
        <p:spPr>
          <a:xfrm>
            <a:off x="838200" y="1622286"/>
            <a:ext cx="7924800" cy="4503878"/>
          </a:xfrm>
        </p:spPr>
        <p:txBody>
          <a:bodyPr>
            <a:normAutofit fontScale="32500" lnSpcReduction="20000"/>
          </a:bodyPr>
          <a:lstStyle/>
          <a:p>
            <a:pPr marL="0" indent="0">
              <a:buNone/>
            </a:pPr>
            <a:endParaRPr lang="en-US" dirty="0"/>
          </a:p>
          <a:p>
            <a:r>
              <a:rPr lang="en-US" sz="7200" dirty="0" smtClean="0"/>
              <a:t>The </a:t>
            </a:r>
            <a:r>
              <a:rPr lang="en-US" sz="7200" dirty="0"/>
              <a:t>OEPA does not recommend any particular </a:t>
            </a:r>
            <a:r>
              <a:rPr lang="en-US" sz="7200" b="1" i="1" dirty="0"/>
              <a:t>Lesson Plan Format</a:t>
            </a:r>
            <a:r>
              <a:rPr lang="en-US" sz="7200" dirty="0"/>
              <a:t>. </a:t>
            </a:r>
            <a:endParaRPr lang="en-US" sz="7200" dirty="0" smtClean="0"/>
          </a:p>
          <a:p>
            <a:pPr marL="0" indent="0">
              <a:buNone/>
            </a:pPr>
            <a:endParaRPr lang="en-US" dirty="0"/>
          </a:p>
          <a:p>
            <a:r>
              <a:rPr lang="en-US" sz="7200" dirty="0"/>
              <a:t>T</a:t>
            </a:r>
            <a:r>
              <a:rPr lang="en-US" sz="7200" dirty="0" smtClean="0"/>
              <a:t>he focus of an OEPA review is primarily </a:t>
            </a:r>
            <a:r>
              <a:rPr lang="en-US" sz="7200" dirty="0"/>
              <a:t>on </a:t>
            </a:r>
            <a:r>
              <a:rPr lang="en-US" sz="7200" b="1" i="1" dirty="0"/>
              <a:t>Instructional Quality </a:t>
            </a:r>
            <a:r>
              <a:rPr lang="en-US" sz="7200" dirty="0" smtClean="0"/>
              <a:t>.</a:t>
            </a:r>
          </a:p>
          <a:p>
            <a:pPr marL="0" indent="0">
              <a:buNone/>
            </a:pPr>
            <a:endParaRPr lang="en-US" dirty="0"/>
          </a:p>
          <a:p>
            <a:r>
              <a:rPr lang="en-US" sz="7200" dirty="0"/>
              <a:t>Classroom Lesson Plan review </a:t>
            </a:r>
            <a:r>
              <a:rPr lang="en-US" sz="7200" dirty="0" smtClean="0"/>
              <a:t>documentation:</a:t>
            </a:r>
          </a:p>
          <a:p>
            <a:pPr lvl="1"/>
            <a:r>
              <a:rPr lang="en-US" sz="6400" dirty="0" smtClean="0"/>
              <a:t>Written </a:t>
            </a:r>
            <a:r>
              <a:rPr lang="en-US" sz="6400" dirty="0"/>
              <a:t>lesson plans are evident for classroom instruction (could include weekly lessons or extended project-based learning</a:t>
            </a:r>
            <a:r>
              <a:rPr lang="en-US" sz="6400" dirty="0" smtClean="0"/>
              <a:t>).</a:t>
            </a:r>
          </a:p>
          <a:p>
            <a:pPr lvl="1"/>
            <a:r>
              <a:rPr lang="en-US" sz="6400" dirty="0" smtClean="0"/>
              <a:t>Lesson </a:t>
            </a:r>
            <a:r>
              <a:rPr lang="en-US" sz="6400" dirty="0"/>
              <a:t>plans focus on delivery of instructional </a:t>
            </a:r>
            <a:r>
              <a:rPr lang="en-US" sz="6400" dirty="0" smtClean="0"/>
              <a:t>objectives.</a:t>
            </a:r>
          </a:p>
          <a:p>
            <a:pPr lvl="1"/>
            <a:r>
              <a:rPr lang="en-US" sz="6400" dirty="0" smtClean="0"/>
              <a:t>The </a:t>
            </a:r>
            <a:r>
              <a:rPr lang="en-US" sz="6400" dirty="0"/>
              <a:t>instructional intent of lesson plans is clear and </a:t>
            </a:r>
            <a:r>
              <a:rPr lang="en-US" sz="6400" dirty="0" smtClean="0"/>
              <a:t>discernible.</a:t>
            </a:r>
          </a:p>
          <a:p>
            <a:pPr lvl="1"/>
            <a:r>
              <a:rPr lang="en-US" sz="6400" dirty="0" smtClean="0"/>
              <a:t>Lesson </a:t>
            </a:r>
            <a:r>
              <a:rPr lang="en-US" sz="6400" dirty="0"/>
              <a:t>plans adequately cover the instructional time allotted for the class or subject.</a:t>
            </a:r>
          </a:p>
          <a:p>
            <a:pPr marL="0" indent="0">
              <a:buNone/>
            </a:pPr>
            <a:endParaRPr lang="en-US" dirty="0"/>
          </a:p>
        </p:txBody>
      </p:sp>
    </p:spTree>
    <p:extLst>
      <p:ext uri="{BB962C8B-B14F-4D97-AF65-F5344CB8AC3E}">
        <p14:creationId xmlns:p14="http://schemas.microsoft.com/office/powerpoint/2010/main" val="3356510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239000" cy="70788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smtClean="0">
                <a:solidFill>
                  <a:srgbClr val="FF0000"/>
                </a:solidFill>
              </a:rPr>
              <a:t>Characteristics of the New Policy</a:t>
            </a:r>
          </a:p>
        </p:txBody>
      </p:sp>
      <p:sp>
        <p:nvSpPr>
          <p:cNvPr id="3" name="Content Placeholder 2"/>
          <p:cNvSpPr>
            <a:spLocks noGrp="1"/>
          </p:cNvSpPr>
          <p:nvPr>
            <p:ph idx="1"/>
          </p:nvPr>
        </p:nvSpPr>
        <p:spPr>
          <a:xfrm>
            <a:off x="457200" y="1981200"/>
            <a:ext cx="8229600" cy="4144964"/>
          </a:xfrm>
        </p:spPr>
        <p:txBody>
          <a:bodyPr>
            <a:normAutofit fontScale="85000" lnSpcReduction="10000"/>
          </a:bodyPr>
          <a:lstStyle/>
          <a:p>
            <a:pPr marL="0" indent="0">
              <a:buNone/>
            </a:pPr>
            <a:r>
              <a:rPr lang="en-US" dirty="0" smtClean="0"/>
              <a:t>There </a:t>
            </a:r>
            <a:r>
              <a:rPr lang="en-US" dirty="0"/>
              <a:t>are six major </a:t>
            </a:r>
            <a:r>
              <a:rPr lang="en-US" dirty="0" smtClean="0"/>
              <a:t>characteristics of the </a:t>
            </a:r>
            <a:r>
              <a:rPr lang="en-US" dirty="0"/>
              <a:t>new policy: </a:t>
            </a:r>
          </a:p>
          <a:p>
            <a:pPr marL="0" indent="0">
              <a:buNone/>
            </a:pPr>
            <a:endParaRPr lang="en-US" sz="1500" dirty="0" smtClean="0"/>
          </a:p>
          <a:p>
            <a:pPr marL="0" indent="0">
              <a:buNone/>
            </a:pPr>
            <a:r>
              <a:rPr lang="en-US" dirty="0" smtClean="0"/>
              <a:t>(</a:t>
            </a:r>
            <a:r>
              <a:rPr lang="en-US" dirty="0"/>
              <a:t>1) i</a:t>
            </a:r>
            <a:r>
              <a:rPr lang="en-US" dirty="0" smtClean="0"/>
              <a:t>mproving student performance, </a:t>
            </a:r>
            <a:endParaRPr lang="en-US" dirty="0"/>
          </a:p>
          <a:p>
            <a:pPr marL="0" indent="0">
              <a:buNone/>
            </a:pPr>
            <a:r>
              <a:rPr lang="en-US" dirty="0"/>
              <a:t>(</a:t>
            </a:r>
            <a:r>
              <a:rPr lang="en-US" dirty="0" smtClean="0"/>
              <a:t>2) clearly communicating </a:t>
            </a:r>
            <a:r>
              <a:rPr lang="en-US" dirty="0"/>
              <a:t>the level of school </a:t>
            </a:r>
            <a:r>
              <a:rPr lang="en-US" dirty="0" smtClean="0"/>
              <a:t>quality, </a:t>
            </a:r>
            <a:endParaRPr lang="en-US" dirty="0"/>
          </a:p>
          <a:p>
            <a:pPr marL="0" indent="0">
              <a:buNone/>
            </a:pPr>
            <a:r>
              <a:rPr lang="en-US" dirty="0"/>
              <a:t>(3) </a:t>
            </a:r>
            <a:r>
              <a:rPr lang="en-US" dirty="0" smtClean="0"/>
              <a:t>focusing </a:t>
            </a:r>
            <a:r>
              <a:rPr lang="en-US" dirty="0"/>
              <a:t>on </a:t>
            </a:r>
            <a:r>
              <a:rPr lang="en-US" i="1" dirty="0"/>
              <a:t>all</a:t>
            </a:r>
            <a:r>
              <a:rPr lang="en-US" dirty="0"/>
              <a:t> </a:t>
            </a:r>
            <a:r>
              <a:rPr lang="en-US" dirty="0" smtClean="0"/>
              <a:t>schools,</a:t>
            </a:r>
          </a:p>
          <a:p>
            <a:pPr marL="0" indent="0">
              <a:buNone/>
            </a:pPr>
            <a:r>
              <a:rPr lang="en-US" dirty="0" smtClean="0"/>
              <a:t>(4</a:t>
            </a:r>
            <a:r>
              <a:rPr lang="en-US" dirty="0"/>
              <a:t>) p</a:t>
            </a:r>
            <a:r>
              <a:rPr lang="en-US" dirty="0" smtClean="0"/>
              <a:t>urpose – quality and self-improvement,</a:t>
            </a:r>
            <a:endParaRPr lang="en-US" dirty="0"/>
          </a:p>
          <a:p>
            <a:pPr marL="0" indent="0">
              <a:buNone/>
            </a:pPr>
            <a:r>
              <a:rPr lang="en-US" dirty="0"/>
              <a:t>(5) </a:t>
            </a:r>
            <a:r>
              <a:rPr lang="en-US" dirty="0" smtClean="0"/>
              <a:t>emphasizing local </a:t>
            </a:r>
            <a:r>
              <a:rPr lang="en-US" dirty="0"/>
              <a:t>control and </a:t>
            </a:r>
            <a:r>
              <a:rPr lang="en-US" dirty="0" smtClean="0"/>
              <a:t>accountability, </a:t>
            </a:r>
            <a:r>
              <a:rPr lang="en-US" dirty="0"/>
              <a:t>and </a:t>
            </a:r>
          </a:p>
          <a:p>
            <a:pPr marL="0" indent="0">
              <a:buNone/>
            </a:pPr>
            <a:r>
              <a:rPr lang="en-US" dirty="0"/>
              <a:t>(6) </a:t>
            </a:r>
            <a:r>
              <a:rPr lang="en-US" dirty="0" smtClean="0"/>
              <a:t>differentiating </a:t>
            </a:r>
            <a:r>
              <a:rPr lang="en-US" dirty="0"/>
              <a:t>supports, consequences, and </a:t>
            </a:r>
            <a:r>
              <a:rPr lang="en-US" dirty="0" smtClean="0"/>
              <a:t>rewards. </a:t>
            </a:r>
            <a:endParaRPr lang="en-US" dirty="0"/>
          </a:p>
        </p:txBody>
      </p:sp>
    </p:spTree>
    <p:extLst>
      <p:ext uri="{BB962C8B-B14F-4D97-AF65-F5344CB8AC3E}">
        <p14:creationId xmlns:p14="http://schemas.microsoft.com/office/powerpoint/2010/main" val="23960121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90600"/>
            <a:ext cx="6781800" cy="449580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pPr algn="ctr">
              <a:lnSpc>
                <a:spcPct val="150000"/>
              </a:lnSpc>
              <a:buNone/>
            </a:pPr>
            <a:r>
              <a:rPr lang="en-US" sz="6600" b="1" dirty="0">
                <a:solidFill>
                  <a:srgbClr val="C00000"/>
                </a:solidFill>
                <a:effectLst>
                  <a:outerShdw blurRad="38100" dist="38100" dir="2700000" algn="tl">
                    <a:srgbClr val="000000">
                      <a:alpha val="43137"/>
                    </a:srgbClr>
                  </a:outerShdw>
                </a:effectLst>
              </a:rPr>
              <a:t> </a:t>
            </a:r>
            <a:endParaRPr lang="en-US" sz="6600" b="1" dirty="0" smtClean="0">
              <a:solidFill>
                <a:srgbClr val="C00000"/>
              </a:solidFill>
              <a:effectLst>
                <a:outerShdw blurRad="38100" dist="38100" dir="2700000" algn="tl">
                  <a:srgbClr val="000000">
                    <a:alpha val="43137"/>
                  </a:srgbClr>
                </a:outerShdw>
              </a:effectLst>
            </a:endParaRPr>
          </a:p>
          <a:p>
            <a:pPr algn="ctr">
              <a:buNone/>
            </a:pPr>
            <a:r>
              <a:rPr lang="en-US" sz="6500" b="1" dirty="0" smtClean="0">
                <a:solidFill>
                  <a:srgbClr val="C00000"/>
                </a:solidFill>
              </a:rPr>
              <a:t>Questions</a:t>
            </a:r>
          </a:p>
          <a:p>
            <a:pPr algn="ctr">
              <a:buNone/>
            </a:pPr>
            <a:endParaRPr lang="en-US" sz="4000" b="1" dirty="0" smtClean="0">
              <a:solidFill>
                <a:schemeClr val="tx1">
                  <a:lumMod val="95000"/>
                  <a:lumOff val="5000"/>
                </a:schemeClr>
              </a:solidFill>
            </a:endParaRPr>
          </a:p>
          <a:p>
            <a:pPr marL="0" indent="0">
              <a:buNone/>
            </a:pPr>
            <a:endParaRPr lang="en-US" dirty="0"/>
          </a:p>
        </p:txBody>
      </p:sp>
    </p:spTree>
    <p:extLst>
      <p:ext uri="{BB962C8B-B14F-4D97-AF65-F5344CB8AC3E}">
        <p14:creationId xmlns:p14="http://schemas.microsoft.com/office/powerpoint/2010/main" val="3524030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90600"/>
            <a:ext cx="6781800" cy="449580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6600" b="1" dirty="0">
                <a:solidFill>
                  <a:srgbClr val="C00000"/>
                </a:solidFill>
                <a:effectLst>
                  <a:outerShdw blurRad="38100" dist="38100" dir="2700000" algn="tl">
                    <a:srgbClr val="000000">
                      <a:alpha val="43137"/>
                    </a:srgbClr>
                  </a:outerShdw>
                </a:effectLst>
              </a:rPr>
              <a:t> </a:t>
            </a:r>
            <a:r>
              <a:rPr lang="en-US" sz="8000" b="1" dirty="0">
                <a:solidFill>
                  <a:srgbClr val="C00000"/>
                </a:solidFill>
              </a:rPr>
              <a:t>Section </a:t>
            </a:r>
            <a:r>
              <a:rPr lang="en-US" sz="8000" b="1" dirty="0" smtClean="0">
                <a:solidFill>
                  <a:srgbClr val="C00000"/>
                </a:solidFill>
              </a:rPr>
              <a:t>6: </a:t>
            </a:r>
          </a:p>
          <a:p>
            <a:pPr algn="ctr">
              <a:buNone/>
            </a:pPr>
            <a:endParaRPr lang="en-US" sz="1400" b="1" dirty="0" smtClean="0">
              <a:solidFill>
                <a:srgbClr val="C00000"/>
              </a:solidFill>
            </a:endParaRPr>
          </a:p>
          <a:p>
            <a:pPr algn="ctr">
              <a:buNone/>
            </a:pPr>
            <a:r>
              <a:rPr lang="en-US" sz="6000" b="1" dirty="0" smtClean="0">
                <a:solidFill>
                  <a:srgbClr val="C00000"/>
                </a:solidFill>
              </a:rPr>
              <a:t>School Accreditation</a:t>
            </a:r>
          </a:p>
          <a:p>
            <a:pPr algn="ctr">
              <a:buNone/>
            </a:pPr>
            <a:endParaRPr lang="en-US" sz="4000" b="1" dirty="0" smtClean="0">
              <a:solidFill>
                <a:schemeClr val="tx1">
                  <a:lumMod val="95000"/>
                  <a:lumOff val="5000"/>
                </a:schemeClr>
              </a:solidFill>
            </a:endParaRPr>
          </a:p>
          <a:p>
            <a:pPr marL="0" indent="0">
              <a:buNone/>
            </a:pPr>
            <a:endParaRPr lang="en-US" dirty="0"/>
          </a:p>
        </p:txBody>
      </p:sp>
    </p:spTree>
    <p:extLst>
      <p:ext uri="{BB962C8B-B14F-4D97-AF65-F5344CB8AC3E}">
        <p14:creationId xmlns:p14="http://schemas.microsoft.com/office/powerpoint/2010/main" val="3300135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Accreditation System </a:t>
            </a:r>
            <a:endParaRPr lang="en-US" b="1" dirty="0"/>
          </a:p>
        </p:txBody>
      </p:sp>
      <p:sp>
        <p:nvSpPr>
          <p:cNvPr id="3" name="Content Placeholder 2"/>
          <p:cNvSpPr>
            <a:spLocks noGrp="1"/>
          </p:cNvSpPr>
          <p:nvPr>
            <p:ph idx="1"/>
          </p:nvPr>
        </p:nvSpPr>
        <p:spPr/>
        <p:txBody>
          <a:bodyPr>
            <a:normAutofit/>
          </a:bodyPr>
          <a:lstStyle/>
          <a:p>
            <a:r>
              <a:rPr lang="en-US" dirty="0"/>
              <a:t>V</a:t>
            </a:r>
            <a:r>
              <a:rPr lang="en-US" dirty="0" smtClean="0"/>
              <a:t>erifying A-F.</a:t>
            </a:r>
          </a:p>
          <a:p>
            <a:r>
              <a:rPr lang="en-US" b="1" dirty="0">
                <a:solidFill>
                  <a:srgbClr val="00B050"/>
                </a:solidFill>
              </a:rPr>
              <a:t>A</a:t>
            </a:r>
            <a:r>
              <a:rPr lang="en-US" b="1" dirty="0" smtClean="0">
                <a:solidFill>
                  <a:srgbClr val="00B050"/>
                </a:solidFill>
              </a:rPr>
              <a:t>ssessing and reporting Policy 2322, adherence to policy and Code, reporting best practices, efficiencies, and resource, facility, and capacity building needs.</a:t>
            </a:r>
          </a:p>
          <a:p>
            <a:r>
              <a:rPr lang="en-US" dirty="0"/>
              <a:t>I</a:t>
            </a:r>
            <a:r>
              <a:rPr lang="en-US" dirty="0" smtClean="0"/>
              <a:t>dentifying and reporting classroom conditions and non-compliances.</a:t>
            </a:r>
            <a:endParaRPr lang="en-US" dirty="0"/>
          </a:p>
        </p:txBody>
      </p:sp>
    </p:spTree>
    <p:extLst>
      <p:ext uri="{BB962C8B-B14F-4D97-AF65-F5344CB8AC3E}">
        <p14:creationId xmlns:p14="http://schemas.microsoft.com/office/powerpoint/2010/main" val="3581491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Accreditation System</a:t>
            </a:r>
            <a:endParaRPr lang="en-US" b="1" dirty="0"/>
          </a:p>
        </p:txBody>
      </p:sp>
      <p:sp>
        <p:nvSpPr>
          <p:cNvPr id="3" name="Content Placeholder 2"/>
          <p:cNvSpPr>
            <a:spLocks noGrp="1"/>
          </p:cNvSpPr>
          <p:nvPr>
            <p:ph idx="1"/>
          </p:nvPr>
        </p:nvSpPr>
        <p:spPr>
          <a:xfrm>
            <a:off x="1447800" y="1752600"/>
            <a:ext cx="6477000" cy="4373563"/>
          </a:xfrm>
        </p:spPr>
        <p:txBody>
          <a:bodyPr>
            <a:normAutofit/>
          </a:bodyPr>
          <a:lstStyle/>
          <a:p>
            <a:r>
              <a:rPr lang="en-US" sz="3600" dirty="0" smtClean="0"/>
              <a:t>System of self-study </a:t>
            </a:r>
          </a:p>
          <a:p>
            <a:r>
              <a:rPr lang="en-US" sz="3600" dirty="0" smtClean="0"/>
              <a:t>Method for promoting continuous improvement </a:t>
            </a:r>
          </a:p>
          <a:p>
            <a:r>
              <a:rPr lang="en-US" sz="3600" dirty="0" smtClean="0"/>
              <a:t>Basis for determining rewards, supports, technical assistance, and intervention</a:t>
            </a:r>
            <a:endParaRPr lang="en-US" sz="3600" dirty="0"/>
          </a:p>
        </p:txBody>
      </p:sp>
    </p:spTree>
    <p:extLst>
      <p:ext uri="{BB962C8B-B14F-4D97-AF65-F5344CB8AC3E}">
        <p14:creationId xmlns:p14="http://schemas.microsoft.com/office/powerpoint/2010/main" val="4177975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Measures and Levels</a:t>
            </a:r>
            <a:endParaRPr lang="en-US" b="1" dirty="0"/>
          </a:p>
        </p:txBody>
      </p:sp>
      <p:sp>
        <p:nvSpPr>
          <p:cNvPr id="3" name="Content Placeholder 2"/>
          <p:cNvSpPr>
            <a:spLocks noGrp="1"/>
          </p:cNvSpPr>
          <p:nvPr>
            <p:ph idx="1"/>
          </p:nvPr>
        </p:nvSpPr>
        <p:spPr>
          <a:xfrm>
            <a:off x="457200" y="1600200"/>
            <a:ext cx="8382000" cy="4525963"/>
          </a:xfrm>
        </p:spPr>
        <p:txBody>
          <a:bodyPr>
            <a:normAutofit lnSpcReduction="10000"/>
          </a:bodyPr>
          <a:lstStyle/>
          <a:p>
            <a:r>
              <a:rPr lang="en-US" dirty="0" smtClean="0"/>
              <a:t>A-F system (Section 5 of Policy 2320)</a:t>
            </a:r>
          </a:p>
          <a:p>
            <a:r>
              <a:rPr lang="en-US" dirty="0" smtClean="0"/>
              <a:t>Student outcomes are the primary measures of school effectiveness.</a:t>
            </a:r>
          </a:p>
          <a:p>
            <a:r>
              <a:rPr lang="en-US" dirty="0" smtClean="0"/>
              <a:t>School performance rating</a:t>
            </a:r>
          </a:p>
          <a:p>
            <a:pPr lvl="1"/>
            <a:r>
              <a:rPr lang="en-US" dirty="0"/>
              <a:t>C</a:t>
            </a:r>
            <a:r>
              <a:rPr lang="en-US" dirty="0" smtClean="0"/>
              <a:t>alculated by the WVDE;</a:t>
            </a:r>
          </a:p>
          <a:p>
            <a:pPr lvl="1"/>
            <a:r>
              <a:rPr lang="en-US" dirty="0" smtClean="0"/>
              <a:t>Verified by the OEPA through accreditation process;</a:t>
            </a:r>
          </a:p>
          <a:p>
            <a:pPr lvl="1"/>
            <a:r>
              <a:rPr lang="en-US" dirty="0" smtClean="0"/>
              <a:t>Approved by the WVBE; and</a:t>
            </a:r>
          </a:p>
          <a:p>
            <a:pPr lvl="1"/>
            <a:r>
              <a:rPr lang="en-US" dirty="0" smtClean="0"/>
              <a:t>Communicated to schools, school systems, and communities.</a:t>
            </a:r>
          </a:p>
          <a:p>
            <a:pPr marL="0" indent="0">
              <a:buNone/>
            </a:pPr>
            <a:endParaRPr lang="en-US" dirty="0" smtClean="0"/>
          </a:p>
          <a:p>
            <a:endParaRPr lang="en-US" dirty="0"/>
          </a:p>
        </p:txBody>
      </p:sp>
    </p:spTree>
    <p:extLst>
      <p:ext uri="{BB962C8B-B14F-4D97-AF65-F5344CB8AC3E}">
        <p14:creationId xmlns:p14="http://schemas.microsoft.com/office/powerpoint/2010/main" val="4149337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Operating Principles</a:t>
            </a:r>
            <a:endParaRPr lang="en-US" b="1" dirty="0"/>
          </a:p>
        </p:txBody>
      </p:sp>
      <p:sp>
        <p:nvSpPr>
          <p:cNvPr id="3" name="Content Placeholder 2"/>
          <p:cNvSpPr>
            <a:spLocks noGrp="1"/>
          </p:cNvSpPr>
          <p:nvPr>
            <p:ph idx="1"/>
          </p:nvPr>
        </p:nvSpPr>
        <p:spPr/>
        <p:txBody>
          <a:bodyPr>
            <a:normAutofit/>
          </a:bodyPr>
          <a:lstStyle/>
          <a:p>
            <a:endParaRPr lang="en-US" b="1" dirty="0" smtClean="0"/>
          </a:p>
          <a:p>
            <a:r>
              <a:rPr lang="en-US" b="1" dirty="0" smtClean="0"/>
              <a:t>Focus on Student Performance </a:t>
            </a:r>
          </a:p>
          <a:p>
            <a:endParaRPr lang="en-US" b="1" dirty="0"/>
          </a:p>
          <a:p>
            <a:r>
              <a:rPr lang="en-US" b="1" dirty="0" smtClean="0"/>
              <a:t>Transparency and Clarity </a:t>
            </a:r>
          </a:p>
          <a:p>
            <a:endParaRPr lang="en-US" b="1" dirty="0" smtClean="0"/>
          </a:p>
          <a:p>
            <a:r>
              <a:rPr lang="en-US" b="1" dirty="0" smtClean="0"/>
              <a:t>Vehicle for Local Decision-Making</a:t>
            </a:r>
            <a:endParaRPr lang="en-US" dirty="0"/>
          </a:p>
        </p:txBody>
      </p:sp>
    </p:spTree>
    <p:extLst>
      <p:ext uri="{BB962C8B-B14F-4D97-AF65-F5344CB8AC3E}">
        <p14:creationId xmlns:p14="http://schemas.microsoft.com/office/powerpoint/2010/main" val="679201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Processes</a:t>
            </a:r>
            <a:endParaRPr lang="en-US" b="1" dirty="0"/>
          </a:p>
        </p:txBody>
      </p:sp>
      <p:sp>
        <p:nvSpPr>
          <p:cNvPr id="3" name="Content Placeholder 2"/>
          <p:cNvSpPr>
            <a:spLocks noGrp="1"/>
          </p:cNvSpPr>
          <p:nvPr>
            <p:ph idx="1"/>
          </p:nvPr>
        </p:nvSpPr>
        <p:spPr>
          <a:xfrm>
            <a:off x="457200" y="1600200"/>
            <a:ext cx="8458200" cy="4800600"/>
          </a:xfrm>
        </p:spPr>
        <p:txBody>
          <a:bodyPr>
            <a:normAutofit/>
          </a:bodyPr>
          <a:lstStyle/>
          <a:p>
            <a:pPr marL="0" indent="0">
              <a:buNone/>
            </a:pPr>
            <a:r>
              <a:rPr lang="en-US" dirty="0" smtClean="0"/>
              <a:t>Annual </a:t>
            </a:r>
            <a:r>
              <a:rPr lang="en-US" dirty="0"/>
              <a:t>and cyclical reviews are designed </a:t>
            </a:r>
            <a:r>
              <a:rPr lang="en-US" dirty="0" smtClean="0"/>
              <a:t>to:</a:t>
            </a:r>
          </a:p>
          <a:p>
            <a:pPr marL="514350" indent="-514350">
              <a:buFont typeface="+mj-lt"/>
              <a:buAutoNum type="arabicPeriod"/>
            </a:pPr>
            <a:r>
              <a:rPr lang="en-US" dirty="0" smtClean="0"/>
              <a:t>verify </a:t>
            </a:r>
            <a:r>
              <a:rPr lang="en-US" dirty="0"/>
              <a:t>the school’s annual performance </a:t>
            </a:r>
            <a:r>
              <a:rPr lang="en-US" dirty="0" smtClean="0"/>
              <a:t>grade; </a:t>
            </a:r>
          </a:p>
          <a:p>
            <a:pPr marL="514350" indent="-514350">
              <a:buFont typeface="+mj-lt"/>
              <a:buAutoNum type="arabicPeriod"/>
            </a:pPr>
            <a:r>
              <a:rPr lang="en-US" dirty="0" smtClean="0"/>
              <a:t>provide </a:t>
            </a:r>
            <a:r>
              <a:rPr lang="en-US" dirty="0"/>
              <a:t>feedback for local school improvement </a:t>
            </a:r>
            <a:r>
              <a:rPr lang="en-US" dirty="0" smtClean="0"/>
              <a:t>efforts</a:t>
            </a:r>
            <a:r>
              <a:rPr lang="en-US" dirty="0"/>
              <a:t>;</a:t>
            </a:r>
            <a:endParaRPr lang="en-US" dirty="0" smtClean="0"/>
          </a:p>
          <a:p>
            <a:pPr marL="514350" indent="-514350">
              <a:buFont typeface="+mj-lt"/>
              <a:buAutoNum type="arabicPeriod"/>
            </a:pPr>
            <a:r>
              <a:rPr lang="en-US" dirty="0" smtClean="0"/>
              <a:t>verify </a:t>
            </a:r>
            <a:r>
              <a:rPr lang="en-US" dirty="0"/>
              <a:t>compliance with core policy and C</a:t>
            </a:r>
            <a:r>
              <a:rPr lang="en-US" dirty="0" smtClean="0"/>
              <a:t>ode;</a:t>
            </a:r>
          </a:p>
          <a:p>
            <a:pPr marL="514350" indent="-514350">
              <a:buFont typeface="+mj-lt"/>
              <a:buAutoNum type="arabicPeriod"/>
            </a:pPr>
            <a:r>
              <a:rPr lang="en-US" dirty="0" smtClean="0"/>
              <a:t>document </a:t>
            </a:r>
            <a:r>
              <a:rPr lang="en-US" dirty="0"/>
              <a:t>best </a:t>
            </a:r>
            <a:r>
              <a:rPr lang="en-US" dirty="0" smtClean="0"/>
              <a:t>practices; </a:t>
            </a:r>
            <a:r>
              <a:rPr lang="en-US" dirty="0"/>
              <a:t>and </a:t>
            </a:r>
            <a:endParaRPr lang="en-US" dirty="0" smtClean="0"/>
          </a:p>
          <a:p>
            <a:pPr marL="514350" indent="-514350">
              <a:buFont typeface="+mj-lt"/>
              <a:buAutoNum type="arabicPeriod"/>
            </a:pPr>
            <a:r>
              <a:rPr lang="en-US" dirty="0" smtClean="0"/>
              <a:t>identify </a:t>
            </a:r>
            <a:r>
              <a:rPr lang="en-US" dirty="0"/>
              <a:t>efficiencies, resource, facility, and capacity building </a:t>
            </a:r>
            <a:r>
              <a:rPr lang="en-US" dirty="0" smtClean="0"/>
              <a:t>needs.</a:t>
            </a:r>
            <a:endParaRPr lang="en-US" dirty="0"/>
          </a:p>
        </p:txBody>
      </p:sp>
    </p:spTree>
    <p:extLst>
      <p:ext uri="{BB962C8B-B14F-4D97-AF65-F5344CB8AC3E}">
        <p14:creationId xmlns:p14="http://schemas.microsoft.com/office/powerpoint/2010/main" val="3836304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3389</TotalTime>
  <Words>1676</Words>
  <Application>Microsoft Office PowerPoint</Application>
  <PresentationFormat>On-screen Show (4:3)</PresentationFormat>
  <Paragraphs>260</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Policy 2320: A Process for Improving Education: Performance-Based Accreditation System  RESA 6 – October, 2014 </vt:lpstr>
      <vt:lpstr>PowerPoint Presentation</vt:lpstr>
      <vt:lpstr>PowerPoint Presentation</vt:lpstr>
      <vt:lpstr>PowerPoint Presentation</vt:lpstr>
      <vt:lpstr>Accreditation System </vt:lpstr>
      <vt:lpstr>Accreditation System</vt:lpstr>
      <vt:lpstr>Measures and Levels</vt:lpstr>
      <vt:lpstr>Operating Principles</vt:lpstr>
      <vt:lpstr>Review Processes</vt:lpstr>
      <vt:lpstr>Annual Reviews</vt:lpstr>
      <vt:lpstr>Cyclical Reviews</vt:lpstr>
      <vt:lpstr>Cyclical Reviews</vt:lpstr>
      <vt:lpstr>PowerPoint Presentation</vt:lpstr>
      <vt:lpstr>School Continuous Improvement</vt:lpstr>
      <vt:lpstr> School Continuous Improvement </vt:lpstr>
      <vt:lpstr>School Continuous Improvement</vt:lpstr>
      <vt:lpstr>School Continuous Improvement</vt:lpstr>
      <vt:lpstr>School Strategic Planning Development Process</vt:lpstr>
      <vt:lpstr>School Strategic Planning  Development Process</vt:lpstr>
      <vt:lpstr>School Strategic Planning Development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Dave</cp:lastModifiedBy>
  <cp:revision>176</cp:revision>
  <cp:lastPrinted>2014-07-29T16:16:00Z</cp:lastPrinted>
  <dcterms:created xsi:type="dcterms:W3CDTF">2013-06-17T20:03:57Z</dcterms:created>
  <dcterms:modified xsi:type="dcterms:W3CDTF">2014-10-14T17:25:03Z</dcterms:modified>
</cp:coreProperties>
</file>