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7" r:id="rId3"/>
    <p:sldId id="257" r:id="rId4"/>
    <p:sldId id="284" r:id="rId5"/>
    <p:sldId id="298" r:id="rId6"/>
    <p:sldId id="287" r:id="rId7"/>
    <p:sldId id="302" r:id="rId8"/>
    <p:sldId id="262" r:id="rId9"/>
    <p:sldId id="303" r:id="rId10"/>
    <p:sldId id="290" r:id="rId11"/>
    <p:sldId id="280" r:id="rId12"/>
    <p:sldId id="278" r:id="rId13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78385" autoAdjust="0"/>
  </p:normalViewPr>
  <p:slideViewPr>
    <p:cSldViewPr snapToGrid="0">
      <p:cViewPr varScale="1">
        <p:scale>
          <a:sx n="62" d="100"/>
          <a:sy n="62" d="100"/>
        </p:scale>
        <p:origin x="20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414C0D8D-9B0E-4115-BF17-01292C8DDD34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FE7C01AA-1BAB-40BD-9EB0-7914DA59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9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534F7B08-582E-45AB-A6C8-AC1A9F625E9E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4938" y="1160463"/>
            <a:ext cx="417512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0"/>
            <a:ext cx="5588000" cy="3655457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71CEBF9C-BB51-48FB-B069-48E4FC55A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8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</a:t>
            </a:r>
            <a:r>
              <a:rPr lang="en-US" baseline="0" dirty="0" smtClean="0"/>
              <a:t> high-level overview and explanation of what ZoomWV is: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Single source for PK-12 education information in West Virginia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Reporting tools to support decision making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Supplement to the West Virginia Education Information System (WVEIS)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Usable, timely, accurate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Support for student achievement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EBF9C-BB51-48FB-B069-48E4FC55A1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9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20A7-0875-436F-9258-C5535BD7DA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7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20A7-0875-436F-9258-C5535BD7DA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36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38">
              <a:defRPr/>
            </a:pPr>
            <a:r>
              <a:rPr lang="en-US" dirty="0" smtClean="0"/>
              <a:t>Comparison of the two sites…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EBF9C-BB51-48FB-B069-48E4FC55A1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20A7-0875-436F-9258-C5535BD7DA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1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EBF9C-BB51-48FB-B069-48E4FC55A1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29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20A7-0875-436F-9258-C5535BD7DA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34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</a:t>
            </a:r>
            <a:r>
              <a:rPr lang="en-US" baseline="0" dirty="0" smtClean="0"/>
              <a:t> 22-23 (5 min)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20A7-0875-436F-9258-C5535BD7DA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0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70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741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8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8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79207"/>
            <a:ext cx="2057400" cy="52469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79207"/>
            <a:ext cx="6019800" cy="52469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2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8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48765"/>
            <a:ext cx="4038600" cy="371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8765"/>
            <a:ext cx="4038600" cy="371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5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549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66217"/>
            <a:ext cx="4040188" cy="32656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5549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66217"/>
            <a:ext cx="4041775" cy="32656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2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9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8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68362"/>
            <a:ext cx="5111750" cy="5257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37620"/>
            <a:ext cx="3008313" cy="34885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2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7392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609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40659"/>
            <a:ext cx="5486400" cy="5466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C006-4849-E34F-9B66-71AF1D6A1030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C562-0EF2-0045-8093-4EDB6FA56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7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87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6685"/>
            <a:ext cx="8229600" cy="3969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4C006-4849-E34F-9B66-71AF1D6A1030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2244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8F1C562-0EF2-0045-8093-4EDB6FA56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0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zoomwv.k12.wv.us/educato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zoomwv.k12.wv.us/Dashboard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43239" y="1916350"/>
            <a:ext cx="7471719" cy="2914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800" b="1" dirty="0" smtClean="0">
                <a:solidFill>
                  <a:srgbClr val="1C3F93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ZoomWV</a:t>
            </a:r>
            <a:r>
              <a:rPr lang="en-US" sz="6200" dirty="0" smtClean="0">
                <a:solidFill>
                  <a:srgbClr val="1C3F93"/>
                </a:solidFill>
                <a:latin typeface="Rockwell" panose="02060603020205020403" pitchFamily="18" charset="0"/>
                <a:cs typeface="Aharoni" panose="02010803020104030203" pitchFamily="2" charset="-79"/>
              </a:rPr>
              <a:t>: </a:t>
            </a:r>
            <a:r>
              <a:rPr lang="en-US" dirty="0" smtClean="0">
                <a:cs typeface="Aharoni" panose="02010803020104030203" pitchFamily="2" charset="-79"/>
              </a:rPr>
              <a:t/>
            </a:r>
            <a:br>
              <a:rPr lang="en-US" dirty="0" smtClean="0">
                <a:cs typeface="Aharoni" panose="02010803020104030203" pitchFamily="2" charset="-79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The single source for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Pre-K through Grade 12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education information.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2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841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See ZoomWV in Action!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b="8416"/>
          <a:stretch/>
        </p:blipFill>
        <p:spPr>
          <a:xfrm>
            <a:off x="1920239" y="1556426"/>
            <a:ext cx="5303520" cy="1507787"/>
          </a:xfrm>
        </p:spPr>
      </p:pic>
      <p:sp>
        <p:nvSpPr>
          <p:cNvPr id="3" name="TextBox 2"/>
          <p:cNvSpPr txBox="1"/>
          <p:nvPr/>
        </p:nvSpPr>
        <p:spPr>
          <a:xfrm>
            <a:off x="1920239" y="3064205"/>
            <a:ext cx="530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C3F93"/>
                </a:solidFill>
              </a:rPr>
              <a:t>https://zoomwv.k12.wv.us/educators/</a:t>
            </a:r>
            <a:endParaRPr lang="en-US" sz="2400" dirty="0">
              <a:solidFill>
                <a:srgbClr val="1C3F93"/>
              </a:solidFill>
            </a:endParaRP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39" y="4047532"/>
            <a:ext cx="5303520" cy="1412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0239" y="5459819"/>
            <a:ext cx="530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C3F93"/>
                </a:solidFill>
              </a:rPr>
              <a:t>https://zoomwv.k12.wv.us/Dashboard/</a:t>
            </a:r>
            <a:endParaRPr lang="en-US" sz="2400" dirty="0">
              <a:solidFill>
                <a:srgbClr val="1C3F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90"/>
            <a:ext cx="9141997" cy="82296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Contact Us!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87" y="1324663"/>
            <a:ext cx="8229600" cy="4874969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en-US" sz="3800" dirty="0"/>
              <a:t>Georgia </a:t>
            </a:r>
            <a:r>
              <a:rPr lang="en-US" sz="3800" dirty="0" smtClean="0"/>
              <a:t>Hughes-Webb </a:t>
            </a:r>
          </a:p>
          <a:p>
            <a:pPr marL="457200" lvl="1" indent="0" fontAlgn="t">
              <a:buNone/>
            </a:pPr>
            <a:r>
              <a:rPr lang="en-US" sz="3200" i="1" dirty="0" smtClean="0"/>
              <a:t>Data Governance Manager</a:t>
            </a:r>
            <a:endParaRPr lang="en-US" sz="3200" dirty="0" smtClean="0"/>
          </a:p>
          <a:p>
            <a:pPr marL="457200" lvl="1" indent="0" fontAlgn="t">
              <a:buNone/>
            </a:pPr>
            <a:r>
              <a:rPr lang="en-US" sz="3200" dirty="0" smtClean="0"/>
              <a:t>ghugheswebb@k12.wv.us</a:t>
            </a:r>
            <a:endParaRPr lang="en-US" sz="3200" dirty="0"/>
          </a:p>
          <a:p>
            <a:pPr fontAlgn="t"/>
            <a:r>
              <a:rPr lang="en-US" sz="3800" dirty="0" smtClean="0"/>
              <a:t>Brian Nichols</a:t>
            </a:r>
            <a:endParaRPr lang="en-US" sz="3800" dirty="0"/>
          </a:p>
          <a:p>
            <a:pPr marL="457200" lvl="1" indent="0" fontAlgn="t">
              <a:buNone/>
            </a:pPr>
            <a:r>
              <a:rPr lang="en-US" sz="3200" i="1" dirty="0" smtClean="0"/>
              <a:t>SLDS Coordinator</a:t>
            </a:r>
            <a:endParaRPr lang="en-US" sz="3200" i="1" dirty="0"/>
          </a:p>
          <a:p>
            <a:pPr marL="457200" lvl="1" indent="0" fontAlgn="t">
              <a:buNone/>
            </a:pPr>
            <a:r>
              <a:rPr lang="en-US" sz="3200" dirty="0" smtClean="0"/>
              <a:t>brian.c.nichols@k12.wv.us</a:t>
            </a:r>
            <a:endParaRPr lang="en-US" sz="3200" dirty="0"/>
          </a:p>
          <a:p>
            <a:pPr fontAlgn="t"/>
            <a:r>
              <a:rPr lang="en-US" sz="3800" dirty="0" smtClean="0"/>
              <a:t>Help Desk</a:t>
            </a:r>
            <a:endParaRPr lang="en-US" sz="3800" dirty="0"/>
          </a:p>
          <a:p>
            <a:pPr marL="457200" lvl="1" indent="0" fontAlgn="t">
              <a:buNone/>
            </a:pPr>
            <a:r>
              <a:rPr lang="en-US" sz="3200" dirty="0" smtClean="0"/>
              <a:t>zoomwv@help.k12.wv.us</a:t>
            </a:r>
            <a:endParaRPr lang="en-US" sz="3200" dirty="0"/>
          </a:p>
          <a:p>
            <a:pPr marL="457200" lvl="1" indent="0" fontAlgn="t">
              <a:buNone/>
            </a:pPr>
            <a:r>
              <a:rPr lang="en-US" sz="3200" dirty="0" smtClean="0"/>
              <a:t>304-558-7881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77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2635" y="2526547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1C3F93"/>
                </a:solidFill>
                <a:latin typeface="Rockwell" panose="02060603020205020403" pitchFamily="18" charset="0"/>
              </a:rPr>
              <a:t>QUESTIONS?</a:t>
            </a:r>
            <a:endParaRPr lang="en-US" b="1" dirty="0">
              <a:solidFill>
                <a:srgbClr val="1C3F93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121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FFFF00"/>
                </a:solidFill>
              </a:rPr>
              <a:t>One Voice, One Focus . . .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25" y="1242284"/>
            <a:ext cx="8229600" cy="48097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1C3F93"/>
                </a:solidFill>
                <a:latin typeface="Rockwell Extra Bold" panose="02060903040505020403" pitchFamily="18" charset="0"/>
              </a:rPr>
              <a:t>Provide information to guide decisions that promote and support student achievement</a:t>
            </a:r>
          </a:p>
        </p:txBody>
      </p:sp>
    </p:spTree>
    <p:extLst>
      <p:ext uri="{BB962C8B-B14F-4D97-AF65-F5344CB8AC3E}">
        <p14:creationId xmlns:p14="http://schemas.microsoft.com/office/powerpoint/2010/main" val="34202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16" y="1242283"/>
            <a:ext cx="2752927" cy="5066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ZoomWV &amp; ZoomWV-e are powered by information from WOW, with FERPA as the ever-present sidekick.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46" y="803559"/>
            <a:ext cx="6102054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4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333591"/>
              </p:ext>
            </p:extLst>
          </p:nvPr>
        </p:nvGraphicFramePr>
        <p:xfrm>
          <a:off x="160256" y="1014587"/>
          <a:ext cx="8832914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457"/>
                <a:gridCol w="44164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ZoomWV</a:t>
                      </a:r>
                      <a:endParaRPr lang="en-US" sz="4400" dirty="0"/>
                    </a:p>
                  </a:txBody>
                  <a:tcPr>
                    <a:solidFill>
                      <a:srgbClr val="1C3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ZoomWV-e</a:t>
                      </a:r>
                      <a:endParaRPr lang="en-US" sz="4400" dirty="0"/>
                    </a:p>
                  </a:txBody>
                  <a:tcPr>
                    <a:solidFill>
                      <a:srgbClr val="1C3F9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Secure,</a:t>
                      </a:r>
                      <a:r>
                        <a:rPr lang="en-US" baseline="0" dirty="0" smtClean="0"/>
                        <a:t> private site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 for anyone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 for educators by role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log-on/credentials</a:t>
                      </a:r>
                      <a:r>
                        <a:rPr lang="en-US" baseline="0" dirty="0" smtClean="0"/>
                        <a:t> 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secure, authenticated log-on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Reports</a:t>
                      </a:r>
                      <a:r>
                        <a:rPr lang="en-US" baseline="0" dirty="0" smtClean="0"/>
                        <a:t> from certified, locked data collections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Reports information from transactional student information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Updated annually/semi-annually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Updated nightly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u="sng" dirty="0" smtClean="0"/>
                        <a:t>No </a:t>
                      </a:r>
                      <a:r>
                        <a:rPr lang="en-US" b="0" i="0" u="sng" smtClean="0"/>
                        <a:t>student-level information</a:t>
                      </a:r>
                      <a:r>
                        <a:rPr lang="en-US" smtClean="0"/>
                        <a:t> </a:t>
                      </a:r>
                      <a:br>
                        <a:rPr lang="en-US" smtClean="0"/>
                      </a:br>
                      <a:r>
                        <a:rPr lang="en-US" smtClean="0"/>
                        <a:t>(aggregate </a:t>
                      </a:r>
                      <a:r>
                        <a:rPr lang="en-US" dirty="0" smtClean="0"/>
                        <a:t>only on</a:t>
                      </a:r>
                      <a:r>
                        <a:rPr lang="en-US" baseline="0" dirty="0" smtClean="0"/>
                        <a:t> server, dashboards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 aggregate</a:t>
                      </a:r>
                      <a:r>
                        <a:rPr lang="en-US" baseline="0" dirty="0" smtClean="0"/>
                        <a:t> and student-level information (available by role)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Reports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from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WVEIS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Reports from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WVEIS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Easy-to-use displays and filters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Easy-to-use displays and filters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Launched in December 2014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Launched in June 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121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FFFF00"/>
                </a:solidFill>
              </a:rPr>
              <a:t>ZoomWV Components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10966"/>
            <a:ext cx="9142376" cy="8229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rgbClr val="FFFF00"/>
                </a:solidFill>
              </a:rPr>
              <a:t>ZoomWV Public Reporting</a:t>
            </a:r>
            <a:endParaRPr lang="en-US" sz="40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318738" y="1248609"/>
            <a:ext cx="7983690" cy="520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Aggregate information only</a:t>
            </a:r>
          </a:p>
          <a:p>
            <a:pPr lvl="1"/>
            <a:r>
              <a:rPr lang="en-US" sz="2400" dirty="0" smtClean="0"/>
              <a:t>Disaggregated by subgroups</a:t>
            </a:r>
            <a:endParaRPr lang="en-US" sz="2400" dirty="0"/>
          </a:p>
          <a:p>
            <a:r>
              <a:rPr lang="en-US" sz="2800" dirty="0" smtClean="0"/>
              <a:t>Reports for accountability and transparency</a:t>
            </a:r>
          </a:p>
          <a:p>
            <a:pPr lvl="1"/>
            <a:r>
              <a:rPr lang="en-US" sz="2400" dirty="0" smtClean="0"/>
              <a:t>School </a:t>
            </a:r>
            <a:r>
              <a:rPr lang="en-US" sz="2400" dirty="0"/>
              <a:t>Designations</a:t>
            </a:r>
          </a:p>
          <a:p>
            <a:pPr lvl="1"/>
            <a:r>
              <a:rPr lang="en-US" sz="2400" dirty="0"/>
              <a:t>Enrollment</a:t>
            </a:r>
          </a:p>
          <a:p>
            <a:pPr lvl="1"/>
            <a:r>
              <a:rPr lang="en-US" sz="2400" dirty="0" smtClean="0"/>
              <a:t>Graduation</a:t>
            </a:r>
          </a:p>
          <a:p>
            <a:pPr lvl="1"/>
            <a:r>
              <a:rPr lang="en-US" sz="2400" dirty="0" smtClean="0"/>
              <a:t>Dropout*</a:t>
            </a:r>
            <a:endParaRPr lang="en-US" sz="2400" dirty="0"/>
          </a:p>
          <a:p>
            <a:pPr lvl="1"/>
            <a:r>
              <a:rPr lang="en-US" sz="2400" dirty="0"/>
              <a:t>Attendance</a:t>
            </a:r>
          </a:p>
          <a:p>
            <a:pPr lvl="1"/>
            <a:r>
              <a:rPr lang="en-US" sz="2400" dirty="0"/>
              <a:t>State Assessment Results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Educator </a:t>
            </a:r>
            <a:r>
              <a:rPr lang="en-US" sz="2400" dirty="0" smtClean="0"/>
              <a:t>Information</a:t>
            </a:r>
            <a:endParaRPr lang="en-US" sz="19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99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121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FFFF00"/>
                </a:solidFill>
              </a:rPr>
              <a:t>ZoomWV-e: Customized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59" y="1184620"/>
            <a:ext cx="8148199" cy="5079702"/>
          </a:xfrm>
        </p:spPr>
        <p:txBody>
          <a:bodyPr>
            <a:normAutofit/>
          </a:bodyPr>
          <a:lstStyle/>
          <a:p>
            <a:r>
              <a:rPr lang="en-US" dirty="0"/>
              <a:t>Dashboards differ by role:</a:t>
            </a:r>
          </a:p>
          <a:p>
            <a:pPr lvl="1"/>
            <a:r>
              <a:rPr lang="en-US" dirty="0" smtClean="0"/>
              <a:t>Teachers: Students </a:t>
            </a:r>
            <a:r>
              <a:rPr lang="en-US" dirty="0"/>
              <a:t>they instruct</a:t>
            </a:r>
          </a:p>
          <a:p>
            <a:pPr lvl="1"/>
            <a:r>
              <a:rPr lang="en-US" dirty="0" smtClean="0"/>
              <a:t>Principals: Students </a:t>
            </a:r>
            <a:r>
              <a:rPr lang="en-US" dirty="0"/>
              <a:t>and staff at their school</a:t>
            </a:r>
          </a:p>
          <a:p>
            <a:pPr lvl="1"/>
            <a:r>
              <a:rPr lang="en-US" dirty="0" smtClean="0"/>
              <a:t>Superintendents: Students and staff in their district</a:t>
            </a:r>
          </a:p>
          <a:p>
            <a:r>
              <a:rPr lang="en-US" dirty="0" smtClean="0"/>
              <a:t>Information available depends on access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121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FFFF00"/>
                </a:solidFill>
              </a:rPr>
              <a:t>ZoomWV-e Role-Based Info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07" y="1158785"/>
            <a:ext cx="4108286" cy="554681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3200" b="1" dirty="0" smtClean="0">
                <a:solidFill>
                  <a:schemeClr val="accent1"/>
                </a:solidFill>
                <a:latin typeface="Rockwell Extra Bold" panose="02060903040505020403" pitchFamily="18" charset="0"/>
              </a:rPr>
              <a:t>*District:</a:t>
            </a:r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Summary</a:t>
            </a:r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Enrollment</a:t>
            </a:r>
            <a:endParaRPr lang="en-US" sz="2400" dirty="0"/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/>
              <a:t>Attendance</a:t>
            </a:r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Discipline</a:t>
            </a:r>
            <a:endParaRPr lang="en-US" sz="2400" dirty="0"/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/>
              <a:t>Advanced Courses</a:t>
            </a:r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Grades/Marks</a:t>
            </a:r>
            <a:endParaRPr lang="en-US" sz="2400" dirty="0"/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Graduation </a:t>
            </a:r>
            <a:r>
              <a:rPr lang="en-US" sz="2400" dirty="0"/>
              <a:t>Rate</a:t>
            </a:r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Programs</a:t>
            </a:r>
            <a:endParaRPr lang="en-US" sz="2400" dirty="0"/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/>
              <a:t>Special Ed.</a:t>
            </a:r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ABC </a:t>
            </a:r>
            <a:r>
              <a:rPr lang="en-US" sz="2400" dirty="0"/>
              <a:t>Indicators</a:t>
            </a:r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/>
              <a:t>Post Secondary</a:t>
            </a:r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Staff</a:t>
            </a: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38522" y="2278358"/>
            <a:ext cx="5246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Rockwell Extra Bold" panose="02060903040505020403" pitchFamily="18" charset="0"/>
              </a:rPr>
              <a:t>+ Assessment</a:t>
            </a:r>
            <a:br>
              <a:rPr lang="en-US" sz="4000" dirty="0" smtClean="0">
                <a:solidFill>
                  <a:schemeClr val="accent1"/>
                </a:solidFill>
                <a:latin typeface="Rockwell Extra Bold" panose="02060903040505020403" pitchFamily="18" charset="0"/>
              </a:rPr>
            </a:br>
            <a:r>
              <a:rPr lang="en-US" sz="4000" dirty="0" smtClean="0">
                <a:solidFill>
                  <a:schemeClr val="accent1"/>
                </a:solidFill>
                <a:latin typeface="Rockwell Extra Bold" panose="02060903040505020403" pitchFamily="18" charset="0"/>
              </a:rPr>
              <a:t>+ Student Search</a:t>
            </a:r>
            <a:br>
              <a:rPr lang="en-US" sz="4000" dirty="0" smtClean="0">
                <a:solidFill>
                  <a:schemeClr val="accent1"/>
                </a:solidFill>
                <a:latin typeface="Rockwell Extra Bold" panose="02060903040505020403" pitchFamily="18" charset="0"/>
              </a:rPr>
            </a:br>
            <a:r>
              <a:rPr lang="en-US" sz="4000" dirty="0" smtClean="0">
                <a:solidFill>
                  <a:schemeClr val="accent1"/>
                </a:solidFill>
                <a:latin typeface="Rockwell Extra Bold" panose="02060903040505020403" pitchFamily="18" charset="0"/>
              </a:rPr>
              <a:t>+ Finance</a:t>
            </a:r>
            <a:endParaRPr lang="en-US" sz="4000" dirty="0">
              <a:solidFill>
                <a:schemeClr val="accent1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121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FFFF00"/>
                </a:solidFill>
              </a:rPr>
              <a:t>ZoomWV-e Role-Based Info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3704" y="1150692"/>
            <a:ext cx="5021108" cy="5394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3200" b="1" dirty="0" smtClean="0">
                <a:solidFill>
                  <a:schemeClr val="accent1"/>
                </a:solidFill>
                <a:latin typeface="Rockwell Extra Bold" panose="02060903040505020403" pitchFamily="18" charset="0"/>
              </a:rPr>
              <a:t>School: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Summary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School Monitor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School Processes</a:t>
            </a:r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Enrollment</a:t>
            </a:r>
            <a:endParaRPr lang="en-US" sz="2400" dirty="0"/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/>
              <a:t>Attendance</a:t>
            </a:r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/>
              <a:t>Discipline</a:t>
            </a:r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/>
              <a:t>Advanced Courses</a:t>
            </a:r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Grades/Marks</a:t>
            </a:r>
            <a:endParaRPr lang="en-US" sz="2400" dirty="0"/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Programs</a:t>
            </a:r>
            <a:endParaRPr lang="en-US" sz="2400" dirty="0"/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Special </a:t>
            </a:r>
            <a:r>
              <a:rPr lang="en-US" sz="2400" dirty="0"/>
              <a:t>Ed.</a:t>
            </a:r>
          </a:p>
          <a:p>
            <a:pPr marL="342900" lvl="1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ABC Indicators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38522" y="2278358"/>
            <a:ext cx="5246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Rockwell Extra Bold" panose="02060903040505020403" pitchFamily="18" charset="0"/>
              </a:rPr>
              <a:t>+ Assessment</a:t>
            </a:r>
            <a:br>
              <a:rPr lang="en-US" sz="4000" dirty="0" smtClean="0">
                <a:solidFill>
                  <a:schemeClr val="accent1"/>
                </a:solidFill>
                <a:latin typeface="Rockwell Extra Bold" panose="02060903040505020403" pitchFamily="18" charset="0"/>
              </a:rPr>
            </a:br>
            <a:r>
              <a:rPr lang="en-US" sz="4000" dirty="0" smtClean="0">
                <a:solidFill>
                  <a:schemeClr val="accent1"/>
                </a:solidFill>
                <a:latin typeface="Rockwell Extra Bold" panose="02060903040505020403" pitchFamily="18" charset="0"/>
              </a:rPr>
              <a:t>+ Student Search</a:t>
            </a:r>
            <a:endParaRPr lang="en-US" sz="4000" dirty="0">
              <a:solidFill>
                <a:schemeClr val="accent1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121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FFFF00"/>
                </a:solidFill>
              </a:rPr>
              <a:t>ZoomWV-e Role-Based Info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3704" y="1153625"/>
            <a:ext cx="5037292" cy="5394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3200" b="1" dirty="0" smtClean="0">
                <a:solidFill>
                  <a:schemeClr val="accent1"/>
                </a:solidFill>
                <a:latin typeface="Rockwell Extra Bold" panose="02060903040505020403" pitchFamily="18" charset="0"/>
              </a:rPr>
              <a:t>Classroom: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Summary Information</a:t>
            </a:r>
            <a:endParaRPr lang="en-US" sz="2000" dirty="0" smtClean="0"/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Student List</a:t>
            </a:r>
          </a:p>
          <a:p>
            <a:pPr lvl="1"/>
            <a:r>
              <a:rPr lang="en-US" sz="2400" dirty="0" smtClean="0"/>
              <a:t>Course-specific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Basic Information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Progress Marks/Grades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8522" y="2278358"/>
            <a:ext cx="5246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Rockwell Extra Bold" panose="02060903040505020403" pitchFamily="18" charset="0"/>
              </a:rPr>
              <a:t/>
            </a:r>
            <a:br>
              <a:rPr lang="en-US" sz="4000" dirty="0" smtClean="0">
                <a:solidFill>
                  <a:schemeClr val="accent1"/>
                </a:solidFill>
                <a:latin typeface="Rockwell Extra Bold" panose="02060903040505020403" pitchFamily="18" charset="0"/>
              </a:rPr>
            </a:br>
            <a:r>
              <a:rPr lang="en-US" sz="4000" dirty="0" smtClean="0">
                <a:solidFill>
                  <a:schemeClr val="accent1"/>
                </a:solidFill>
                <a:latin typeface="Rockwell Extra Bold" panose="02060903040505020403" pitchFamily="18" charset="0"/>
              </a:rPr>
              <a:t>+ Student Search</a:t>
            </a:r>
            <a:endParaRPr lang="en-US" sz="4000" dirty="0">
              <a:solidFill>
                <a:schemeClr val="accent1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WVDE_OfficialPPT">
  <a:themeElements>
    <a:clrScheme name="WVDE Designation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4291"/>
      </a:accent1>
      <a:accent2>
        <a:srgbClr val="00AB4D"/>
      </a:accent2>
      <a:accent3>
        <a:srgbClr val="FFDD00"/>
      </a:accent3>
      <a:accent4>
        <a:srgbClr val="F7A31B"/>
      </a:accent4>
      <a:accent5>
        <a:srgbClr val="F06D22"/>
      </a:accent5>
      <a:accent6>
        <a:srgbClr val="D92326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2014WVDE_OfficialPPT</Template>
  <TotalTime>3826</TotalTime>
  <Words>341</Words>
  <Application>Microsoft Office PowerPoint</Application>
  <PresentationFormat>On-screen Show (4:3)</PresentationFormat>
  <Paragraphs>110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Rockwell</vt:lpstr>
      <vt:lpstr>Rockwell Extra Bold</vt:lpstr>
      <vt:lpstr>2014WVDE_OfficialPPT</vt:lpstr>
      <vt:lpstr>PowerPoint Presentation</vt:lpstr>
      <vt:lpstr>One Voice, One Focus . . . </vt:lpstr>
      <vt:lpstr>PowerPoint Presentation</vt:lpstr>
      <vt:lpstr>ZoomWV Components</vt:lpstr>
      <vt:lpstr>PowerPoint Presentation</vt:lpstr>
      <vt:lpstr>ZoomWV-e: Customized</vt:lpstr>
      <vt:lpstr>ZoomWV-e Role-Based Info</vt:lpstr>
      <vt:lpstr>ZoomWV-e Role-Based Info</vt:lpstr>
      <vt:lpstr>ZoomWV-e Role-Based Info</vt:lpstr>
      <vt:lpstr>See ZoomWV in Action!</vt:lpstr>
      <vt:lpstr>Contact Us!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Davis</dc:creator>
  <cp:lastModifiedBy>CT</cp:lastModifiedBy>
  <cp:revision>100</cp:revision>
  <cp:lastPrinted>2015-06-15T22:24:33Z</cp:lastPrinted>
  <dcterms:created xsi:type="dcterms:W3CDTF">2014-11-19T17:26:56Z</dcterms:created>
  <dcterms:modified xsi:type="dcterms:W3CDTF">2015-10-14T13:01:18Z</dcterms:modified>
</cp:coreProperties>
</file>