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2"/>
  </p:sldMasterIdLst>
  <p:notesMasterIdLst>
    <p:notesMasterId r:id="rId37"/>
  </p:notesMasterIdLst>
  <p:handoutMasterIdLst>
    <p:handoutMasterId r:id="rId38"/>
  </p:handoutMasterIdLst>
  <p:sldIdLst>
    <p:sldId id="256" r:id="rId3"/>
    <p:sldId id="262" r:id="rId4"/>
    <p:sldId id="257" r:id="rId5"/>
    <p:sldId id="259" r:id="rId6"/>
    <p:sldId id="258" r:id="rId7"/>
    <p:sldId id="261" r:id="rId8"/>
    <p:sldId id="265" r:id="rId9"/>
    <p:sldId id="280" r:id="rId10"/>
    <p:sldId id="272" r:id="rId11"/>
    <p:sldId id="273" r:id="rId12"/>
    <p:sldId id="274" r:id="rId13"/>
    <p:sldId id="267" r:id="rId14"/>
    <p:sldId id="289" r:id="rId15"/>
    <p:sldId id="268" r:id="rId16"/>
    <p:sldId id="269" r:id="rId17"/>
    <p:sldId id="275" r:id="rId18"/>
    <p:sldId id="288" r:id="rId19"/>
    <p:sldId id="290" r:id="rId20"/>
    <p:sldId id="270" r:id="rId21"/>
    <p:sldId id="271" r:id="rId22"/>
    <p:sldId id="276" r:id="rId23"/>
    <p:sldId id="285" r:id="rId24"/>
    <p:sldId id="284" r:id="rId25"/>
    <p:sldId id="277" r:id="rId26"/>
    <p:sldId id="281" r:id="rId27"/>
    <p:sldId id="260" r:id="rId28"/>
    <p:sldId id="282" r:id="rId29"/>
    <p:sldId id="279" r:id="rId30"/>
    <p:sldId id="266" r:id="rId31"/>
    <p:sldId id="283" r:id="rId32"/>
    <p:sldId id="286" r:id="rId33"/>
    <p:sldId id="287" r:id="rId34"/>
    <p:sldId id="291" r:id="rId35"/>
    <p:sldId id="292" r:id="rId36"/>
  </p:sldIdLst>
  <p:sldSz cx="9144000" cy="6858000" type="screen4x3"/>
  <p:notesSz cx="7010400" cy="92964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6062" autoAdjust="0"/>
  </p:normalViewPr>
  <p:slideViewPr>
    <p:cSldViewPr snapToGrid="0">
      <p:cViewPr varScale="1">
        <p:scale>
          <a:sx n="70" d="100"/>
          <a:sy n="70" d="100"/>
        </p:scale>
        <p:origin x="3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2429" tIns="46215" rIns="92429" bIns="46215" rtlCol="0"/>
          <a:lstStyle>
            <a:lvl1pPr algn="l">
              <a:defRPr sz="11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2429" tIns="46215" rIns="92429" bIns="46215" rtlCol="0"/>
          <a:lstStyle>
            <a:lvl1pPr algn="r">
              <a:defRPr sz="1100"/>
            </a:lvl1pPr>
          </a:lstStyle>
          <a:p>
            <a:fld id="{94F6CEF6-C7AB-4D95-9F19-B97C5FD31179}" type="datetimeFigureOut">
              <a:rPr lang="en-US" smtClean="0"/>
              <a:t>9/26/2013</a:t>
            </a:fld>
            <a:endParaRPr lang="en-US"/>
          </a:p>
        </p:txBody>
      </p:sp>
      <p:sp>
        <p:nvSpPr>
          <p:cNvPr id="4" name="Footer Placeholder 3"/>
          <p:cNvSpPr>
            <a:spLocks noGrp="1"/>
          </p:cNvSpPr>
          <p:nvPr>
            <p:ph type="ftr" sz="quarter" idx="2"/>
          </p:nvPr>
        </p:nvSpPr>
        <p:spPr>
          <a:xfrm>
            <a:off x="1" y="8829969"/>
            <a:ext cx="3037840" cy="466433"/>
          </a:xfrm>
          <a:prstGeom prst="rect">
            <a:avLst/>
          </a:prstGeom>
        </p:spPr>
        <p:txBody>
          <a:bodyPr vert="horz" lIns="92429" tIns="46215" rIns="92429" bIns="46215" rtlCol="0" anchor="b"/>
          <a:lstStyle>
            <a:lvl1pPr algn="l">
              <a:defRPr sz="11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2429" tIns="46215" rIns="92429" bIns="46215" rtlCol="0" anchor="b"/>
          <a:lstStyle>
            <a:lvl1pPr algn="r">
              <a:defRPr sz="1100"/>
            </a:lvl1pPr>
          </a:lstStyle>
          <a:p>
            <a:fld id="{A4D330C8-3FE5-492B-A58B-2CA2C93333AE}" type="slidenum">
              <a:rPr lang="en-US" smtClean="0"/>
              <a:t>‹#›</a:t>
            </a:fld>
            <a:endParaRPr lang="en-US"/>
          </a:p>
        </p:txBody>
      </p:sp>
    </p:spTree>
    <p:extLst>
      <p:ext uri="{BB962C8B-B14F-4D97-AF65-F5344CB8AC3E}">
        <p14:creationId xmlns:p14="http://schemas.microsoft.com/office/powerpoint/2010/main" val="853014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1"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9" tIns="46215" rIns="92429" bIns="46215" numCol="1" anchor="t" anchorCtr="0" compatLnSpc="1">
            <a:prstTxWarp prst="textNoShape">
              <a:avLst/>
            </a:prstTxWarp>
          </a:bodyPr>
          <a:lstStyle>
            <a:lvl1pPr>
              <a:lnSpc>
                <a:spcPct val="100000"/>
              </a:lnSpc>
              <a:spcBef>
                <a:spcPct val="0"/>
              </a:spcBef>
              <a:defRPr sz="1100"/>
            </a:lvl1pPr>
          </a:lstStyle>
          <a:p>
            <a:endParaRPr lang="en-US"/>
          </a:p>
        </p:txBody>
      </p:sp>
      <p:sp>
        <p:nvSpPr>
          <p:cNvPr id="6144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9" tIns="46215" rIns="92429" bIns="46215" numCol="1" anchor="t" anchorCtr="0" compatLnSpc="1">
            <a:prstTxWarp prst="textNoShape">
              <a:avLst/>
            </a:prstTxWarp>
          </a:bodyPr>
          <a:lstStyle>
            <a:lvl1pPr algn="r">
              <a:lnSpc>
                <a:spcPct val="100000"/>
              </a:lnSpc>
              <a:spcBef>
                <a:spcPct val="0"/>
              </a:spcBef>
              <a:defRPr sz="1100"/>
            </a:lvl1pPr>
          </a:lstStyle>
          <a:p>
            <a:endParaRPr lang="en-US"/>
          </a:p>
        </p:txBody>
      </p:sp>
      <p:sp>
        <p:nvSpPr>
          <p:cNvPr id="614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701041"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9" tIns="46215" rIns="92429" bIns="46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1"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9" tIns="46215" rIns="92429" bIns="46215" numCol="1" anchor="b" anchorCtr="0" compatLnSpc="1">
            <a:prstTxWarp prst="textNoShape">
              <a:avLst/>
            </a:prstTxWarp>
          </a:bodyPr>
          <a:lstStyle>
            <a:lvl1pPr>
              <a:lnSpc>
                <a:spcPct val="100000"/>
              </a:lnSpc>
              <a:spcBef>
                <a:spcPct val="0"/>
              </a:spcBef>
              <a:defRPr sz="1100"/>
            </a:lvl1pPr>
          </a:lstStyle>
          <a:p>
            <a:endParaRPr lang="en-US"/>
          </a:p>
        </p:txBody>
      </p:sp>
      <p:sp>
        <p:nvSpPr>
          <p:cNvPr id="6144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9" tIns="46215" rIns="92429" bIns="46215" numCol="1" anchor="b" anchorCtr="0" compatLnSpc="1">
            <a:prstTxWarp prst="textNoShape">
              <a:avLst/>
            </a:prstTxWarp>
          </a:bodyPr>
          <a:lstStyle>
            <a:lvl1pPr algn="r">
              <a:lnSpc>
                <a:spcPct val="100000"/>
              </a:lnSpc>
              <a:spcBef>
                <a:spcPct val="0"/>
              </a:spcBef>
              <a:defRPr sz="11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6589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r>
              <a:rPr lang="en-US" dirty="0" smtClean="0"/>
              <a:t>Applying to the SCPCSD so take note anytime the application differentiates between the “local” district and the SCPCSD</a:t>
            </a:r>
          </a:p>
          <a:p>
            <a:pPr>
              <a:buFontTx/>
              <a:buChar char="•"/>
            </a:pPr>
            <a:r>
              <a:rPr lang="en-US" dirty="0" smtClean="0"/>
              <a:t>Higher </a:t>
            </a:r>
            <a:r>
              <a:rPr lang="en-US" dirty="0" err="1" smtClean="0"/>
              <a:t>ed</a:t>
            </a:r>
            <a:r>
              <a:rPr lang="en-US" dirty="0" smtClean="0"/>
              <a:t> can approve if</a:t>
            </a:r>
            <a:r>
              <a:rPr lang="en-US" baseline="0" dirty="0" smtClean="0"/>
              <a:t> they are registered with the SDE to be an LEA  to our knowledge none have.</a:t>
            </a:r>
          </a:p>
          <a:p>
            <a:pPr>
              <a:buFontTx/>
              <a:buChar char="•"/>
            </a:pPr>
            <a:r>
              <a:rPr lang="en-US" baseline="0" dirty="0" smtClean="0"/>
              <a:t>Cut out this section and tape it to your computer and reread it every time you sit down to write.</a:t>
            </a:r>
          </a:p>
          <a:p>
            <a:pPr>
              <a:buFontTx/>
              <a:buChar char="•"/>
            </a:pPr>
            <a:r>
              <a:rPr lang="en-US" baseline="0" dirty="0" smtClean="0"/>
              <a:t>Must incorporate before submitting application</a:t>
            </a:r>
          </a:p>
          <a:p>
            <a:pPr>
              <a:buFontTx/>
              <a:buChar char="•"/>
            </a:pPr>
            <a:r>
              <a:rPr lang="en-US" baseline="0" dirty="0" smtClean="0"/>
              <a:t>The SDE will present a technical assistance</a:t>
            </a:r>
          </a:p>
          <a:p>
            <a:pPr>
              <a:buFontTx/>
              <a:buChar char="•"/>
            </a:pPr>
            <a:r>
              <a:rPr lang="en-US" baseline="0" dirty="0" smtClean="0"/>
              <a:t>Deadline for applications is now July 1, 2014</a:t>
            </a:r>
            <a:endParaRPr lang="en-US" dirty="0"/>
          </a:p>
        </p:txBody>
      </p:sp>
    </p:spTree>
    <p:extLst>
      <p:ext uri="{BB962C8B-B14F-4D97-AF65-F5344CB8AC3E}">
        <p14:creationId xmlns:p14="http://schemas.microsoft.com/office/powerpoint/2010/main" val="169330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75632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671589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512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B29D4-ACEC-42B5-B48B-E0618C0C7367}" type="slidenum">
              <a:rPr lang="en-US"/>
              <a:pPr/>
              <a:t>6</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8025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911750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505E-4451-4325-B945-572FC84C14D7}" type="slidenum">
              <a:rPr lang="en-US"/>
              <a:pPr/>
              <a:t>26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152301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smtClean="0"/>
              <a:t>Click to edit Master title style</a:t>
            </a:r>
            <a:endParaRPr lang="en-US" noProof="0" dirty="0" smtClean="0"/>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atin typeface="+mn-lt"/>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atin typeface="+mn-lt"/>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atin typeface="+mn-lt"/>
              </a:defRPr>
            </a:lvl1pPr>
          </a:lstStyle>
          <a:p>
            <a:fld id="{80B0D17D-2647-4266-9487-0CA541A3FAFE}"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A8B10A-B675-4087-9034-9B2183FA19D1}" type="slidenum">
              <a:rPr lang="en-US"/>
              <a:pPr/>
              <a:t>‹#›</a:t>
            </a:fld>
            <a:endParaRPr lang="en-US"/>
          </a:p>
        </p:txBody>
      </p:sp>
    </p:spTree>
    <p:extLst>
      <p:ext uri="{BB962C8B-B14F-4D97-AF65-F5344CB8AC3E}">
        <p14:creationId xmlns:p14="http://schemas.microsoft.com/office/powerpoint/2010/main" val="212842850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BD3488-233A-4527-AB2B-86B08BC2E42E}" type="slidenum">
              <a:rPr lang="en-US"/>
              <a:pPr/>
              <a:t>‹#›</a:t>
            </a:fld>
            <a:endParaRPr lang="en-US"/>
          </a:p>
        </p:txBody>
      </p:sp>
    </p:spTree>
    <p:extLst>
      <p:ext uri="{BB962C8B-B14F-4D97-AF65-F5344CB8AC3E}">
        <p14:creationId xmlns:p14="http://schemas.microsoft.com/office/powerpoint/2010/main" val="26428542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F9DD91-C94B-4410-B8E2-C31341F4D57B}" type="slidenum">
              <a:rPr lang="en-US"/>
              <a:pPr/>
              <a:t>‹#›</a:t>
            </a:fld>
            <a:endParaRPr lang="en-US"/>
          </a:p>
        </p:txBody>
      </p:sp>
    </p:spTree>
    <p:extLst>
      <p:ext uri="{BB962C8B-B14F-4D97-AF65-F5344CB8AC3E}">
        <p14:creationId xmlns:p14="http://schemas.microsoft.com/office/powerpoint/2010/main" val="25887100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5449" y="4406900"/>
            <a:ext cx="67992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95449" y="2906713"/>
            <a:ext cx="67992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9CDFB7-BA1E-400C-A6DB-42D5818B1DD6}" type="slidenum">
              <a:rPr lang="en-US"/>
              <a:pPr/>
              <a:t>‹#›</a:t>
            </a:fld>
            <a:endParaRPr lang="en-US"/>
          </a:p>
        </p:txBody>
      </p:sp>
    </p:spTree>
    <p:extLst>
      <p:ext uri="{BB962C8B-B14F-4D97-AF65-F5344CB8AC3E}">
        <p14:creationId xmlns:p14="http://schemas.microsoft.com/office/powerpoint/2010/main" val="292000928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71D494-68BC-407F-AF65-AB0F97113BB5}" type="slidenum">
              <a:rPr lang="en-US"/>
              <a:pPr/>
              <a:t>‹#›</a:t>
            </a:fld>
            <a:endParaRPr lang="en-US"/>
          </a:p>
        </p:txBody>
      </p:sp>
    </p:spTree>
    <p:extLst>
      <p:ext uri="{BB962C8B-B14F-4D97-AF65-F5344CB8AC3E}">
        <p14:creationId xmlns:p14="http://schemas.microsoft.com/office/powerpoint/2010/main" val="316694676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57324" y="274638"/>
            <a:ext cx="722947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57324" y="1535113"/>
            <a:ext cx="34575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57324" y="2174875"/>
            <a:ext cx="34671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4925" y="1535113"/>
            <a:ext cx="35718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4925" y="2174875"/>
            <a:ext cx="35718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3E3192-E4CE-48D6-A6F2-6D2A272381B1}" type="slidenum">
              <a:rPr lang="en-US"/>
              <a:pPr/>
              <a:t>‹#›</a:t>
            </a:fld>
            <a:endParaRPr lang="en-US"/>
          </a:p>
        </p:txBody>
      </p:sp>
    </p:spTree>
    <p:extLst>
      <p:ext uri="{BB962C8B-B14F-4D97-AF65-F5344CB8AC3E}">
        <p14:creationId xmlns:p14="http://schemas.microsoft.com/office/powerpoint/2010/main" val="14095593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D38FEF-6213-4598-919E-2C5D33C16990}" type="slidenum">
              <a:rPr lang="en-US"/>
              <a:pPr/>
              <a:t>‹#›</a:t>
            </a:fld>
            <a:endParaRPr lang="en-US"/>
          </a:p>
        </p:txBody>
      </p:sp>
    </p:spTree>
    <p:extLst>
      <p:ext uri="{BB962C8B-B14F-4D97-AF65-F5344CB8AC3E}">
        <p14:creationId xmlns:p14="http://schemas.microsoft.com/office/powerpoint/2010/main" val="517975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A107C3-E985-4DC2-8886-570CDD1DCD6B}" type="slidenum">
              <a:rPr lang="en-US"/>
              <a:pPr/>
              <a:t>‹#›</a:t>
            </a:fld>
            <a:endParaRPr lang="en-US"/>
          </a:p>
        </p:txBody>
      </p:sp>
    </p:spTree>
    <p:extLst>
      <p:ext uri="{BB962C8B-B14F-4D97-AF65-F5344CB8AC3E}">
        <p14:creationId xmlns:p14="http://schemas.microsoft.com/office/powerpoint/2010/main" val="391387172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637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403859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6375" y="14446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87DE84-1273-4261-A7F9-101789AABE14}" type="slidenum">
              <a:rPr lang="en-US"/>
              <a:pPr/>
              <a:t>‹#›</a:t>
            </a:fld>
            <a:endParaRPr lang="en-US"/>
          </a:p>
        </p:txBody>
      </p:sp>
    </p:spTree>
    <p:extLst>
      <p:ext uri="{BB962C8B-B14F-4D97-AF65-F5344CB8AC3E}">
        <p14:creationId xmlns:p14="http://schemas.microsoft.com/office/powerpoint/2010/main" val="361129793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4182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64087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64182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4E99E-F311-4DF1-948C-EE093CE6CFF9}" type="slidenum">
              <a:rPr lang="en-US"/>
              <a:pPr/>
              <a:t>‹#›</a:t>
            </a:fld>
            <a:endParaRPr lang="en-US"/>
          </a:p>
        </p:txBody>
      </p:sp>
    </p:spTree>
    <p:extLst>
      <p:ext uri="{BB962C8B-B14F-4D97-AF65-F5344CB8AC3E}">
        <p14:creationId xmlns:p14="http://schemas.microsoft.com/office/powerpoint/2010/main" val="294762114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2"/>
                </a:solidFill>
                <a:latin typeface="+mn-lt"/>
              </a:defRPr>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2"/>
                </a:solidFill>
                <a:latin typeface="+mn-lt"/>
              </a:defRPr>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2"/>
                </a:solidFill>
                <a:latin typeface="+mn-lt"/>
              </a:defRPr>
            </a:lvl1pPr>
          </a:lstStyle>
          <a:p>
            <a:fld id="{DD1F01D4-9524-4813-B564-656FF752D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d.sc.gov/agency/rda/" TargetMode="External"/><Relationship Id="rId2" Type="http://schemas.openxmlformats.org/officeDocument/2006/relationships/hyperlink" Target="http://www.ed.sc.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nonprofitmarketingblog.com/comments/reader_question_how_do_i_make_my_mission_sound_more_exci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a:t>South Carolina Public Charter School District</a:t>
            </a:r>
          </a:p>
        </p:txBody>
      </p:sp>
      <p:sp>
        <p:nvSpPr>
          <p:cNvPr id="2051" name="Rectangle 3"/>
          <p:cNvSpPr>
            <a:spLocks noGrp="1" noChangeArrowheads="1"/>
          </p:cNvSpPr>
          <p:nvPr>
            <p:ph type="subTitle" idx="1"/>
          </p:nvPr>
        </p:nvSpPr>
        <p:spPr>
          <a:xfrm>
            <a:off x="2992438" y="2768600"/>
            <a:ext cx="5248275" cy="2176780"/>
          </a:xfrm>
        </p:spPr>
        <p:txBody>
          <a:bodyPr/>
          <a:lstStyle/>
          <a:p>
            <a:r>
              <a:rPr lang="en-US" dirty="0"/>
              <a:t>Charter Application Review</a:t>
            </a:r>
          </a:p>
          <a:p>
            <a:r>
              <a:rPr lang="en-US" dirty="0"/>
              <a:t>Part I</a:t>
            </a:r>
          </a:p>
          <a:p>
            <a:r>
              <a:rPr lang="en-US" dirty="0"/>
              <a:t>Mission, Need and Educational Program</a:t>
            </a:r>
          </a:p>
          <a:p>
            <a:pPr>
              <a:spcBef>
                <a:spcPct val="0"/>
              </a:spcBef>
            </a:pPr>
            <a:endParaRPr lang="en-US" b="1" i="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Charter School is…..</a:t>
            </a:r>
            <a:endParaRPr lang="en-US" dirty="0"/>
          </a:p>
        </p:txBody>
      </p:sp>
      <p:sp>
        <p:nvSpPr>
          <p:cNvPr id="3" name="Content Placeholder 2"/>
          <p:cNvSpPr>
            <a:spLocks noGrp="1"/>
          </p:cNvSpPr>
          <p:nvPr>
            <p:ph idx="1"/>
          </p:nvPr>
        </p:nvSpPr>
        <p:spPr/>
        <p:txBody>
          <a:bodyPr/>
          <a:lstStyle/>
          <a:p>
            <a:r>
              <a:rPr lang="en-US" dirty="0" smtClean="0"/>
              <a:t>A public school</a:t>
            </a:r>
          </a:p>
          <a:p>
            <a:r>
              <a:rPr lang="en-US" dirty="0" smtClean="0"/>
              <a:t>A school of choice</a:t>
            </a:r>
          </a:p>
          <a:p>
            <a:r>
              <a:rPr lang="en-US" dirty="0" smtClean="0"/>
              <a:t>An autonomous educational </a:t>
            </a:r>
            <a:r>
              <a:rPr lang="en-US" dirty="0"/>
              <a:t>e</a:t>
            </a:r>
            <a:r>
              <a:rPr lang="en-US" dirty="0" smtClean="0"/>
              <a:t>ntity that is relieved of many state laws for increased accountability.</a:t>
            </a:r>
          </a:p>
          <a:p>
            <a:r>
              <a:rPr lang="en-US" dirty="0" smtClean="0"/>
              <a:t>An educational entity that offers innovative and unique opportunities for students.</a:t>
            </a:r>
          </a:p>
          <a:p>
            <a:r>
              <a:rPr lang="en-US" dirty="0" smtClean="0"/>
              <a:t>An educational choice for parents who are not satisfied with their traditional school</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1608512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Charter School Is Not….</a:t>
            </a:r>
            <a:endParaRPr lang="en-US" dirty="0"/>
          </a:p>
        </p:txBody>
      </p:sp>
      <p:sp>
        <p:nvSpPr>
          <p:cNvPr id="3" name="Content Placeholder 2"/>
          <p:cNvSpPr>
            <a:spLocks noGrp="1"/>
          </p:cNvSpPr>
          <p:nvPr>
            <p:ph idx="1"/>
          </p:nvPr>
        </p:nvSpPr>
        <p:spPr/>
        <p:txBody>
          <a:bodyPr/>
          <a:lstStyle/>
          <a:p>
            <a:r>
              <a:rPr lang="en-US" dirty="0" smtClean="0"/>
              <a:t>A </a:t>
            </a:r>
            <a:r>
              <a:rPr lang="en-US" dirty="0"/>
              <a:t>p</a:t>
            </a:r>
            <a:r>
              <a:rPr lang="en-US" dirty="0" smtClean="0"/>
              <a:t>rivate school</a:t>
            </a:r>
          </a:p>
          <a:p>
            <a:r>
              <a:rPr lang="en-US" dirty="0" smtClean="0"/>
              <a:t>An elitist school (Selective Admissions)</a:t>
            </a:r>
          </a:p>
          <a:p>
            <a:r>
              <a:rPr lang="en-US" dirty="0" smtClean="0"/>
              <a:t>John Doe and Sons, Inc.  Meaning it is not a family business</a:t>
            </a:r>
          </a:p>
          <a:p>
            <a:r>
              <a:rPr lang="en-US" dirty="0" smtClean="0"/>
              <a:t>A business solely created to provide a job for someone</a:t>
            </a:r>
          </a:p>
          <a:p>
            <a:r>
              <a:rPr lang="en-US" dirty="0" smtClean="0"/>
              <a:t>A magnet school</a:t>
            </a:r>
          </a:p>
          <a:p>
            <a:endParaRPr lang="en-US" dirty="0" smtClean="0"/>
          </a:p>
          <a:p>
            <a:endParaRPr lang="en-US" dirty="0"/>
          </a:p>
        </p:txBody>
      </p:sp>
    </p:spTree>
    <p:extLst>
      <p:ext uri="{BB962C8B-B14F-4D97-AF65-F5344CB8AC3E}">
        <p14:creationId xmlns:p14="http://schemas.microsoft.com/office/powerpoint/2010/main" val="1133753941"/>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
        <p:nvSpPr>
          <p:cNvPr id="3" name="Content Placeholder 2"/>
          <p:cNvSpPr>
            <a:spLocks noGrp="1"/>
          </p:cNvSpPr>
          <p:nvPr>
            <p:ph idx="1"/>
          </p:nvPr>
        </p:nvSpPr>
        <p:spPr/>
        <p:txBody>
          <a:bodyPr/>
          <a:lstStyle/>
          <a:p>
            <a:pPr marL="0" indent="0">
              <a:buNone/>
            </a:pPr>
            <a:r>
              <a:rPr lang="en-US" dirty="0" smtClean="0"/>
              <a:t>What constitutes a “Need” in a community?</a:t>
            </a:r>
          </a:p>
          <a:p>
            <a:pPr marL="0" indent="0">
              <a:buNone/>
            </a:pPr>
            <a:r>
              <a:rPr lang="en-US" dirty="0" smtClean="0"/>
              <a:t>Examples (not exhaustive)</a:t>
            </a:r>
          </a:p>
          <a:p>
            <a:r>
              <a:rPr lang="en-US" dirty="0" smtClean="0"/>
              <a:t>Failing schools in the community</a:t>
            </a:r>
          </a:p>
          <a:p>
            <a:r>
              <a:rPr lang="en-US" dirty="0" smtClean="0"/>
              <a:t>Lack of programs (language immersion, character </a:t>
            </a:r>
            <a:r>
              <a:rPr lang="en-US" dirty="0" err="1" smtClean="0"/>
              <a:t>ed</a:t>
            </a:r>
            <a:r>
              <a:rPr lang="en-US" dirty="0" smtClean="0"/>
              <a:t>, leadership, STEM) offered in the community</a:t>
            </a:r>
          </a:p>
          <a:p>
            <a:r>
              <a:rPr lang="en-US" dirty="0" smtClean="0"/>
              <a:t>High Crime Rate</a:t>
            </a:r>
          </a:p>
          <a:p>
            <a:r>
              <a:rPr lang="en-US" dirty="0" smtClean="0"/>
              <a:t>Only one school and distance (time on the bus)</a:t>
            </a:r>
          </a:p>
          <a:p>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29556022"/>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Committee</a:t>
            </a:r>
            <a:endParaRPr lang="en-US" dirty="0"/>
          </a:p>
        </p:txBody>
      </p:sp>
      <p:sp>
        <p:nvSpPr>
          <p:cNvPr id="3" name="Content Placeholder 2"/>
          <p:cNvSpPr>
            <a:spLocks noGrp="1"/>
          </p:cNvSpPr>
          <p:nvPr>
            <p:ph idx="1"/>
          </p:nvPr>
        </p:nvSpPr>
        <p:spPr>
          <a:xfrm>
            <a:off x="1752600" y="1395413"/>
            <a:ext cx="7010400" cy="5046330"/>
          </a:xfrm>
        </p:spPr>
        <p:txBody>
          <a:bodyPr/>
          <a:lstStyle/>
          <a:p>
            <a:r>
              <a:rPr lang="en-US" dirty="0" smtClean="0"/>
              <a:t>The charter committee is the governing body of a charter school formed by the applicant to govern through the application process and until the election of a board of directors is held.  It is then dissolved.  </a:t>
            </a:r>
          </a:p>
          <a:p>
            <a:r>
              <a:rPr lang="en-US" dirty="0" smtClean="0"/>
              <a:t>The committee must have one teacher as a member all other members are up to the committee.  </a:t>
            </a:r>
          </a:p>
          <a:p>
            <a:r>
              <a:rPr lang="en-US" dirty="0" smtClean="0"/>
              <a:t>This is the committee that writes the charter, gathers support, presents to the State and District, opens the school.  These have to be committed people!</a:t>
            </a:r>
            <a:endParaRPr lang="en-US" dirty="0"/>
          </a:p>
        </p:txBody>
      </p:sp>
    </p:spTree>
    <p:extLst>
      <p:ext uri="{BB962C8B-B14F-4D97-AF65-F5344CB8AC3E}">
        <p14:creationId xmlns:p14="http://schemas.microsoft.com/office/powerpoint/2010/main" val="1108048996"/>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the Need</a:t>
            </a:r>
            <a:endParaRPr lang="en-US" dirty="0"/>
          </a:p>
        </p:txBody>
      </p:sp>
      <p:sp>
        <p:nvSpPr>
          <p:cNvPr id="3" name="Content Placeholder 2"/>
          <p:cNvSpPr>
            <a:spLocks noGrp="1"/>
          </p:cNvSpPr>
          <p:nvPr>
            <p:ph idx="1"/>
          </p:nvPr>
        </p:nvSpPr>
        <p:spPr/>
        <p:txBody>
          <a:bodyPr/>
          <a:lstStyle/>
          <a:p>
            <a:r>
              <a:rPr lang="en-US" dirty="0" smtClean="0"/>
              <a:t>It isn’t enough to state the need in your application, </a:t>
            </a:r>
            <a:r>
              <a:rPr lang="en-US" b="1" u="sng" dirty="0" smtClean="0"/>
              <a:t>you have to back it up with data.</a:t>
            </a:r>
          </a:p>
          <a:p>
            <a:r>
              <a:rPr lang="en-US" dirty="0" smtClean="0"/>
              <a:t>Do your research on what is offered in the schools in your area.  For example, if ABC Elementary School is offering an innovative program but only children zoned for that school can participate then that is a need.  More children interested than the district can support.  This requires real numbers.  </a:t>
            </a:r>
          </a:p>
          <a:p>
            <a:r>
              <a:rPr lang="en-US" dirty="0" smtClean="0"/>
              <a:t>Data can be in many forms, it just needs to document your stated need.</a:t>
            </a:r>
            <a:endParaRPr lang="en-US" dirty="0"/>
          </a:p>
        </p:txBody>
      </p:sp>
    </p:spTree>
    <p:extLst>
      <p:ext uri="{BB962C8B-B14F-4D97-AF65-F5344CB8AC3E}">
        <p14:creationId xmlns:p14="http://schemas.microsoft.com/office/powerpoint/2010/main" val="2188029359"/>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Find Academic and Population Data for Support</a:t>
            </a:r>
            <a:endParaRPr lang="en-US" dirty="0"/>
          </a:p>
        </p:txBody>
      </p:sp>
      <p:sp>
        <p:nvSpPr>
          <p:cNvPr id="3" name="Content Placeholder 2"/>
          <p:cNvSpPr>
            <a:spLocks noGrp="1"/>
          </p:cNvSpPr>
          <p:nvPr>
            <p:ph idx="1"/>
          </p:nvPr>
        </p:nvSpPr>
        <p:spPr/>
        <p:txBody>
          <a:bodyPr/>
          <a:lstStyle/>
          <a:p>
            <a:r>
              <a:rPr lang="en-US" dirty="0" smtClean="0"/>
              <a:t>The SDE website will supply you with the latest testing data available through the research portal. </a:t>
            </a:r>
            <a:r>
              <a:rPr lang="en-US" dirty="0" smtClean="0">
                <a:hlinkClick r:id="rId2"/>
              </a:rPr>
              <a:t>www.ed.sc.gov</a:t>
            </a:r>
            <a:r>
              <a:rPr lang="en-US" dirty="0"/>
              <a:t> </a:t>
            </a:r>
            <a:r>
              <a:rPr lang="en-US" dirty="0" smtClean="0"/>
              <a:t> Click on research portal.</a:t>
            </a:r>
          </a:p>
          <a:p>
            <a:r>
              <a:rPr lang="en-US" dirty="0" smtClean="0"/>
              <a:t>Another suggested place on the SDE website is the </a:t>
            </a:r>
            <a:r>
              <a:rPr lang="en-US" dirty="0" smtClean="0">
                <a:hlinkClick r:id="rId3"/>
              </a:rPr>
              <a:t>Research and Data Analysis Page </a:t>
            </a:r>
            <a:r>
              <a:rPr lang="en-US" dirty="0" smtClean="0"/>
              <a:t>which includes</a:t>
            </a:r>
          </a:p>
          <a:p>
            <a:pPr lvl="1"/>
            <a:r>
              <a:rPr lang="en-US" dirty="0" smtClean="0"/>
              <a:t>Active Student Headcount</a:t>
            </a:r>
          </a:p>
          <a:p>
            <a:pPr lvl="1"/>
            <a:r>
              <a:rPr lang="en-US" dirty="0" smtClean="0"/>
              <a:t>Home School Enrollment</a:t>
            </a:r>
          </a:p>
          <a:p>
            <a:pPr lvl="1"/>
            <a:r>
              <a:rPr lang="en-US" dirty="0" smtClean="0"/>
              <a:t>Poverty Index</a:t>
            </a:r>
          </a:p>
          <a:p>
            <a:pPr lvl="1"/>
            <a:r>
              <a:rPr lang="en-US" dirty="0" smtClean="0"/>
              <a:t>College Freshmen Report</a:t>
            </a:r>
          </a:p>
          <a:p>
            <a:pPr marL="57150" indent="0">
              <a:buNone/>
            </a:pPr>
            <a:endParaRPr lang="en-US" dirty="0" smtClean="0"/>
          </a:p>
          <a:p>
            <a:endParaRPr lang="en-US" dirty="0"/>
          </a:p>
        </p:txBody>
      </p:sp>
    </p:spTree>
    <p:extLst>
      <p:ext uri="{BB962C8B-B14F-4D97-AF65-F5344CB8AC3E}">
        <p14:creationId xmlns:p14="http://schemas.microsoft.com/office/powerpoint/2010/main" val="1350658465"/>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a:t>
            </a:r>
            <a:r>
              <a:rPr lang="en-US" dirty="0" smtClean="0"/>
              <a:t>laces </a:t>
            </a:r>
            <a:r>
              <a:rPr lang="en-US" dirty="0"/>
              <a:t>to </a:t>
            </a:r>
            <a:r>
              <a:rPr lang="en-US" dirty="0" smtClean="0"/>
              <a:t>Find Data</a:t>
            </a:r>
            <a:endParaRPr lang="en-US" dirty="0"/>
          </a:p>
        </p:txBody>
      </p:sp>
      <p:sp>
        <p:nvSpPr>
          <p:cNvPr id="3" name="Content Placeholder 2"/>
          <p:cNvSpPr>
            <a:spLocks noGrp="1"/>
          </p:cNvSpPr>
          <p:nvPr>
            <p:ph idx="1"/>
          </p:nvPr>
        </p:nvSpPr>
        <p:spPr/>
        <p:txBody>
          <a:bodyPr/>
          <a:lstStyle/>
          <a:p>
            <a:r>
              <a:rPr lang="en-US" dirty="0" smtClean="0"/>
              <a:t>Chamber </a:t>
            </a:r>
            <a:r>
              <a:rPr lang="en-US" dirty="0"/>
              <a:t>of </a:t>
            </a:r>
            <a:r>
              <a:rPr lang="en-US" dirty="0" smtClean="0"/>
              <a:t>Commerce</a:t>
            </a:r>
          </a:p>
          <a:p>
            <a:r>
              <a:rPr lang="en-US" dirty="0" smtClean="0"/>
              <a:t>Sherriff's Department</a:t>
            </a:r>
          </a:p>
          <a:p>
            <a:r>
              <a:rPr lang="en-US" dirty="0" smtClean="0"/>
              <a:t>United Way</a:t>
            </a:r>
          </a:p>
          <a:p>
            <a:r>
              <a:rPr lang="en-US" dirty="0" smtClean="0"/>
              <a:t>Colleges and Universities</a:t>
            </a:r>
          </a:p>
          <a:p>
            <a:r>
              <a:rPr lang="en-US" dirty="0" smtClean="0"/>
              <a:t>Census</a:t>
            </a:r>
          </a:p>
          <a:p>
            <a:r>
              <a:rPr lang="en-US" dirty="0" smtClean="0"/>
              <a:t>County Government</a:t>
            </a:r>
          </a:p>
          <a:p>
            <a:endParaRPr lang="en-US" dirty="0"/>
          </a:p>
          <a:p>
            <a:endParaRPr lang="en-US" dirty="0"/>
          </a:p>
        </p:txBody>
      </p:sp>
    </p:spTree>
    <p:extLst>
      <p:ext uri="{BB962C8B-B14F-4D97-AF65-F5344CB8AC3E}">
        <p14:creationId xmlns:p14="http://schemas.microsoft.com/office/powerpoint/2010/main" val="978489109"/>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 Parties </a:t>
            </a:r>
            <a:endParaRPr lang="en-US" dirty="0"/>
          </a:p>
        </p:txBody>
      </p:sp>
      <p:sp>
        <p:nvSpPr>
          <p:cNvPr id="3" name="Content Placeholder 2"/>
          <p:cNvSpPr>
            <a:spLocks noGrp="1"/>
          </p:cNvSpPr>
          <p:nvPr>
            <p:ph idx="1"/>
          </p:nvPr>
        </p:nvSpPr>
        <p:spPr>
          <a:xfrm>
            <a:off x="1752600" y="1395412"/>
            <a:ext cx="7010400" cy="4882557"/>
          </a:xfrm>
        </p:spPr>
        <p:txBody>
          <a:bodyPr/>
          <a:lstStyle/>
          <a:p>
            <a:r>
              <a:rPr lang="en-US" dirty="0" smtClean="0"/>
              <a:t>Also to document the need for the school the committee must gather students, parents and teachers to their cause.</a:t>
            </a:r>
          </a:p>
          <a:p>
            <a:r>
              <a:rPr lang="en-US" dirty="0" smtClean="0"/>
              <a:t>The committee must be able to document its efforts to enlist interested parties.  All racial groups must be represented in the marketing plan.  </a:t>
            </a:r>
            <a:endParaRPr lang="en-US" dirty="0"/>
          </a:p>
          <a:p>
            <a:r>
              <a:rPr lang="en-US" dirty="0" smtClean="0"/>
              <a:t>The committee can choose a target population i.e. at-risk but it can not choose a target race.  </a:t>
            </a:r>
          </a:p>
          <a:p>
            <a:r>
              <a:rPr lang="en-US" dirty="0" smtClean="0"/>
              <a:t>It can choose a target gender!  By SC Charter School Law single gender schools are now allowed.</a:t>
            </a:r>
            <a:endParaRPr lang="en-US" dirty="0"/>
          </a:p>
        </p:txBody>
      </p:sp>
    </p:spTree>
    <p:extLst>
      <p:ext uri="{BB962C8B-B14F-4D97-AF65-F5344CB8AC3E}">
        <p14:creationId xmlns:p14="http://schemas.microsoft.com/office/powerpoint/2010/main" val="54959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 Parties</a:t>
            </a:r>
            <a:endParaRPr lang="en-US" dirty="0"/>
          </a:p>
        </p:txBody>
      </p:sp>
      <p:sp>
        <p:nvSpPr>
          <p:cNvPr id="3" name="Content Placeholder 2"/>
          <p:cNvSpPr>
            <a:spLocks noGrp="1"/>
          </p:cNvSpPr>
          <p:nvPr>
            <p:ph idx="1"/>
          </p:nvPr>
        </p:nvSpPr>
        <p:spPr/>
        <p:txBody>
          <a:bodyPr/>
          <a:lstStyle/>
          <a:p>
            <a:r>
              <a:rPr lang="en-US" dirty="0" smtClean="0"/>
              <a:t>Documentation of the number of students </a:t>
            </a:r>
            <a:r>
              <a:rPr lang="en-US" dirty="0"/>
              <a:t>parents and teachers expressing and interest in the </a:t>
            </a:r>
            <a:r>
              <a:rPr lang="en-US" dirty="0" smtClean="0"/>
              <a:t>proposed charter school</a:t>
            </a:r>
            <a:endParaRPr lang="en-US" dirty="0"/>
          </a:p>
          <a:p>
            <a:pPr lvl="1"/>
            <a:r>
              <a:rPr lang="en-US" dirty="0"/>
              <a:t>You are not required to submit </a:t>
            </a:r>
            <a:r>
              <a:rPr lang="en-US" dirty="0" smtClean="0"/>
              <a:t>a list </a:t>
            </a:r>
            <a:r>
              <a:rPr lang="en-US" dirty="0"/>
              <a:t>in the application but you need to have it.  This list becomes your starting point for recruitment of student and teachers</a:t>
            </a:r>
          </a:p>
          <a:p>
            <a:endParaRPr lang="en-US" dirty="0"/>
          </a:p>
        </p:txBody>
      </p:sp>
    </p:spTree>
    <p:extLst>
      <p:ext uri="{BB962C8B-B14F-4D97-AF65-F5344CB8AC3E}">
        <p14:creationId xmlns:p14="http://schemas.microsoft.com/office/powerpoint/2010/main" val="216907060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Need and the Educational Program</a:t>
            </a:r>
            <a:endParaRPr lang="en-US" dirty="0"/>
          </a:p>
        </p:txBody>
      </p:sp>
      <p:sp>
        <p:nvSpPr>
          <p:cNvPr id="3" name="Content Placeholder 2"/>
          <p:cNvSpPr>
            <a:spLocks noGrp="1"/>
          </p:cNvSpPr>
          <p:nvPr>
            <p:ph idx="1"/>
          </p:nvPr>
        </p:nvSpPr>
        <p:spPr/>
        <p:txBody>
          <a:bodyPr/>
          <a:lstStyle/>
          <a:p>
            <a:r>
              <a:rPr lang="en-US" dirty="0" smtClean="0"/>
              <a:t>Once you have documented the need then you must choose an educational program that addresses the need.</a:t>
            </a:r>
          </a:p>
          <a:p>
            <a:r>
              <a:rPr lang="en-US" dirty="0" smtClean="0"/>
              <a:t>The relationship between the need and the educational program is not a casual relationship.  It’s a marriage made in heaven!  </a:t>
            </a:r>
          </a:p>
          <a:p>
            <a:r>
              <a:rPr lang="en-US" dirty="0" smtClean="0"/>
              <a:t>A strong application can show that the educational plan proposed will “fill the void,” or “correct the problem,” alleviating the need in the community.</a:t>
            </a:r>
          </a:p>
          <a:p>
            <a:endParaRPr lang="en-US" dirty="0"/>
          </a:p>
        </p:txBody>
      </p:sp>
    </p:spTree>
    <p:extLst>
      <p:ext uri="{BB962C8B-B14F-4D97-AF65-F5344CB8AC3E}">
        <p14:creationId xmlns:p14="http://schemas.microsoft.com/office/powerpoint/2010/main" val="261712462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smtClean="0"/>
              <a:t>Sections of the Application</a:t>
            </a:r>
            <a:endParaRPr lang="en-US" dirty="0"/>
          </a:p>
        </p:txBody>
      </p:sp>
      <p:sp>
        <p:nvSpPr>
          <p:cNvPr id="8202" name="Rectangle 10"/>
          <p:cNvSpPr>
            <a:spLocks noGrp="1" noChangeArrowheads="1"/>
          </p:cNvSpPr>
          <p:nvPr>
            <p:ph type="body" idx="1"/>
          </p:nvPr>
        </p:nvSpPr>
        <p:spPr>
          <a:noFill/>
        </p:spPr>
        <p:txBody>
          <a:bodyPr/>
          <a:lstStyle/>
          <a:p>
            <a:pPr marL="457200" indent="-457200">
              <a:buFont typeface="+mj-lt"/>
              <a:buAutoNum type="alphaUcPeriod"/>
            </a:pPr>
            <a:r>
              <a:rPr lang="en-US" dirty="0" smtClean="0"/>
              <a:t>Introduction/Background</a:t>
            </a:r>
          </a:p>
          <a:p>
            <a:pPr marL="457200" indent="-457200">
              <a:buFont typeface="+mj-lt"/>
              <a:buAutoNum type="alphaUcPeriod"/>
            </a:pPr>
            <a:r>
              <a:rPr lang="en-US" dirty="0" smtClean="0"/>
              <a:t>Definitions</a:t>
            </a:r>
          </a:p>
          <a:p>
            <a:pPr marL="457200" indent="-457200">
              <a:buFont typeface="+mj-lt"/>
              <a:buAutoNum type="alphaUcPeriod"/>
            </a:pPr>
            <a:r>
              <a:rPr lang="en-US" dirty="0" smtClean="0"/>
              <a:t>Characteristics of a High Quality Charter School</a:t>
            </a:r>
          </a:p>
          <a:p>
            <a:pPr marL="457200" indent="-457200">
              <a:buFont typeface="+mj-lt"/>
              <a:buAutoNum type="alphaUcPeriod"/>
            </a:pPr>
            <a:r>
              <a:rPr lang="en-US" dirty="0" smtClean="0"/>
              <a:t>Eligible Applicants</a:t>
            </a:r>
          </a:p>
          <a:p>
            <a:pPr marL="457200" indent="-457200">
              <a:buFont typeface="+mj-lt"/>
              <a:buAutoNum type="alphaUcPeriod"/>
            </a:pPr>
            <a:r>
              <a:rPr lang="en-US" dirty="0" smtClean="0"/>
              <a:t>Technical Assistance for Applicants</a:t>
            </a:r>
          </a:p>
          <a:p>
            <a:pPr marL="457200" indent="-457200">
              <a:buFont typeface="+mj-lt"/>
              <a:buAutoNum type="alphaUcPeriod"/>
            </a:pPr>
            <a:r>
              <a:rPr lang="en-US" dirty="0" smtClean="0"/>
              <a:t>Deadline and Submission Procedures</a:t>
            </a:r>
          </a:p>
          <a:p>
            <a:pPr marL="457200" indent="-457200">
              <a:buFont typeface="+mj-lt"/>
              <a:buAutoNum type="alphaUcPeriod"/>
            </a:pPr>
            <a:r>
              <a:rPr lang="en-US" dirty="0" smtClean="0"/>
              <a:t>Review and Selection Process</a:t>
            </a:r>
          </a:p>
          <a:p>
            <a:pPr marL="457200" indent="-457200">
              <a:buFont typeface="+mj-lt"/>
              <a:buAutoNum type="alphaUcPeriod"/>
            </a:pPr>
            <a:r>
              <a:rPr lang="en-US" dirty="0" smtClean="0"/>
              <a:t>Approval and Ongoing Authorization of Charter</a:t>
            </a:r>
          </a:p>
          <a:p>
            <a:pPr marL="457200" indent="-457200">
              <a:buFont typeface="+mj-lt"/>
              <a:buAutoNum type="alphaUcPeriod"/>
            </a:pPr>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Educational Program must be INNOVATIVE</a:t>
            </a:r>
            <a:r>
              <a:rPr lang="en-US" dirty="0" smtClean="0"/>
              <a:t>!!!!!!</a:t>
            </a:r>
            <a:endParaRPr lang="en-US" dirty="0"/>
          </a:p>
        </p:txBody>
      </p:sp>
      <p:sp>
        <p:nvSpPr>
          <p:cNvPr id="3" name="Content Placeholder 2"/>
          <p:cNvSpPr>
            <a:spLocks noGrp="1"/>
          </p:cNvSpPr>
          <p:nvPr>
            <p:ph idx="1"/>
          </p:nvPr>
        </p:nvSpPr>
        <p:spPr>
          <a:xfrm>
            <a:off x="1752600" y="1395413"/>
            <a:ext cx="7010400" cy="4950796"/>
          </a:xfrm>
        </p:spPr>
        <p:txBody>
          <a:bodyPr/>
          <a:lstStyle/>
          <a:p>
            <a:r>
              <a:rPr lang="en-US" dirty="0" smtClean="0"/>
              <a:t>Best Practice is not innovative</a:t>
            </a:r>
          </a:p>
          <a:p>
            <a:r>
              <a:rPr lang="en-US" dirty="0" smtClean="0"/>
              <a:t>Too many innovations leads to the educational program becoming unfocused, too many is just as bad as not enough</a:t>
            </a:r>
          </a:p>
          <a:p>
            <a:r>
              <a:rPr lang="en-US" dirty="0" smtClean="0"/>
              <a:t>All your innovations should tie back to your documented need.</a:t>
            </a:r>
          </a:p>
          <a:p>
            <a:r>
              <a:rPr lang="en-US" dirty="0" smtClean="0"/>
              <a:t>Being the only charter school in the district is not innovation.  Its what you are offering that is innovative.  </a:t>
            </a:r>
          </a:p>
          <a:p>
            <a:r>
              <a:rPr lang="en-US" dirty="0" smtClean="0"/>
              <a:t>Just doing it better is not innovative</a:t>
            </a:r>
            <a:endParaRPr lang="en-US" dirty="0"/>
          </a:p>
        </p:txBody>
      </p:sp>
    </p:spTree>
    <p:extLst>
      <p:ext uri="{BB962C8B-B14F-4D97-AF65-F5344CB8AC3E}">
        <p14:creationId xmlns:p14="http://schemas.microsoft.com/office/powerpoint/2010/main" val="3494736831"/>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Educational Program must be INNOVATIVE!!!!!!</a:t>
            </a:r>
          </a:p>
        </p:txBody>
      </p:sp>
      <p:sp>
        <p:nvSpPr>
          <p:cNvPr id="3" name="Content Placeholder 2"/>
          <p:cNvSpPr>
            <a:spLocks noGrp="1"/>
          </p:cNvSpPr>
          <p:nvPr>
            <p:ph idx="1"/>
          </p:nvPr>
        </p:nvSpPr>
        <p:spPr>
          <a:xfrm>
            <a:off x="1752600" y="1395413"/>
            <a:ext cx="7010400" cy="5059978"/>
          </a:xfrm>
        </p:spPr>
        <p:txBody>
          <a:bodyPr/>
          <a:lstStyle/>
          <a:p>
            <a:r>
              <a:rPr lang="en-US" dirty="0"/>
              <a:t>Examples of Innovation</a:t>
            </a:r>
            <a:r>
              <a:rPr lang="en-US" sz="2800" dirty="0"/>
              <a:t> </a:t>
            </a:r>
            <a:r>
              <a:rPr lang="en-US" sz="1200" dirty="0"/>
              <a:t>(not exhaustive)</a:t>
            </a:r>
            <a:endParaRPr lang="en-US" sz="2800" dirty="0" smtClean="0"/>
          </a:p>
          <a:p>
            <a:pPr lvl="1"/>
            <a:r>
              <a:rPr lang="en-US" dirty="0" smtClean="0"/>
              <a:t>STEM (science, technology, engineering and math)</a:t>
            </a:r>
          </a:p>
          <a:p>
            <a:pPr lvl="1"/>
            <a:r>
              <a:rPr lang="en-US" dirty="0" smtClean="0"/>
              <a:t>Leadership Academy</a:t>
            </a:r>
          </a:p>
          <a:p>
            <a:pPr lvl="1"/>
            <a:r>
              <a:rPr lang="en-US" dirty="0" smtClean="0"/>
              <a:t>Project Based- (real project based not just hands on learning)</a:t>
            </a:r>
          </a:p>
          <a:p>
            <a:pPr lvl="1"/>
            <a:r>
              <a:rPr lang="en-US" dirty="0" smtClean="0"/>
              <a:t>Single Gender</a:t>
            </a:r>
          </a:p>
          <a:p>
            <a:pPr lvl="1"/>
            <a:r>
              <a:rPr lang="en-US" dirty="0" smtClean="0"/>
              <a:t>Middle or Early College</a:t>
            </a:r>
          </a:p>
          <a:p>
            <a:pPr lvl="1"/>
            <a:r>
              <a:rPr lang="en-US" dirty="0" smtClean="0"/>
              <a:t>Dual Credit</a:t>
            </a:r>
          </a:p>
          <a:p>
            <a:pPr lvl="1"/>
            <a:r>
              <a:rPr lang="en-US" dirty="0" smtClean="0"/>
              <a:t>The Arts</a:t>
            </a:r>
          </a:p>
          <a:p>
            <a:pPr lvl="1"/>
            <a:r>
              <a:rPr lang="en-US" dirty="0" smtClean="0"/>
              <a:t>Blended Learning</a:t>
            </a:r>
          </a:p>
          <a:p>
            <a:pPr lvl="1"/>
            <a:r>
              <a:rPr lang="en-US" dirty="0" smtClean="0"/>
              <a:t>Language Immersion</a:t>
            </a:r>
          </a:p>
          <a:p>
            <a:pPr lvl="1"/>
            <a:endParaRPr lang="en-US" dirty="0" smtClean="0"/>
          </a:p>
          <a:p>
            <a:endParaRPr lang="en-US" dirty="0"/>
          </a:p>
        </p:txBody>
      </p:sp>
    </p:spTree>
    <p:extLst>
      <p:ext uri="{BB962C8B-B14F-4D97-AF65-F5344CB8AC3E}">
        <p14:creationId xmlns:p14="http://schemas.microsoft.com/office/powerpoint/2010/main" val="636890644"/>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and Charter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3451" y="2702684"/>
            <a:ext cx="3821373" cy="3784272"/>
          </a:xfrm>
        </p:spPr>
      </p:pic>
      <p:cxnSp>
        <p:nvCxnSpPr>
          <p:cNvPr id="6" name="Straight Arrow Connector 5"/>
          <p:cNvCxnSpPr/>
          <p:nvPr/>
        </p:nvCxnSpPr>
        <p:spPr bwMode="auto">
          <a:xfrm>
            <a:off x="2579427" y="2442949"/>
            <a:ext cx="81887" cy="0"/>
          </a:xfrm>
          <a:prstGeom prst="straightConnector1">
            <a:avLst/>
          </a:prstGeom>
          <a:solidFill>
            <a:srgbClr val="C0C0C0"/>
          </a:solidFill>
          <a:ln>
            <a:noFill/>
            <a:tailEnd type="triangle"/>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2115403" y="1624084"/>
            <a:ext cx="4926842" cy="590931"/>
          </a:xfrm>
          <a:prstGeom prst="rect">
            <a:avLst/>
          </a:prstGeom>
          <a:noFill/>
        </p:spPr>
        <p:txBody>
          <a:bodyPr wrap="square" rtlCol="0">
            <a:spAutoFit/>
          </a:bodyPr>
          <a:lstStyle/>
          <a:p>
            <a:r>
              <a:rPr lang="en-US" dirty="0" smtClean="0"/>
              <a:t>Green is traditional school responsibilities</a:t>
            </a:r>
          </a:p>
          <a:p>
            <a:r>
              <a:rPr lang="en-US" dirty="0" smtClean="0"/>
              <a:t>Red is the innovation of the educational plan</a:t>
            </a:r>
            <a:endParaRPr lang="en-US" dirty="0"/>
          </a:p>
        </p:txBody>
      </p:sp>
    </p:spTree>
    <p:extLst>
      <p:ext uri="{BB962C8B-B14F-4D97-AF65-F5344CB8AC3E}">
        <p14:creationId xmlns:p14="http://schemas.microsoft.com/office/powerpoint/2010/main" val="2239683403"/>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304800"/>
            <a:ext cx="7010400" cy="6096000"/>
          </a:xfrm>
        </p:spPr>
        <p:txBody>
          <a:bodyPr/>
          <a:lstStyle/>
          <a:p>
            <a:r>
              <a:rPr lang="en-US" dirty="0" smtClean="0"/>
              <a:t>An educational plan is more than just your curriculum.  Its the combination of your pedagogy, support services, extra curricular activities, calendar, school time, etc.   </a:t>
            </a:r>
            <a:endParaRPr lang="en-US" dirty="0"/>
          </a:p>
        </p:txBody>
      </p:sp>
    </p:spTree>
    <p:extLst>
      <p:ext uri="{BB962C8B-B14F-4D97-AF65-F5344CB8AC3E}">
        <p14:creationId xmlns:p14="http://schemas.microsoft.com/office/powerpoint/2010/main" val="2272940937"/>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Chosen Curriculum </a:t>
            </a:r>
            <a:endParaRPr lang="en-US" dirty="0"/>
          </a:p>
        </p:txBody>
      </p:sp>
      <p:sp>
        <p:nvSpPr>
          <p:cNvPr id="3" name="Content Placeholder 2"/>
          <p:cNvSpPr>
            <a:spLocks noGrp="1"/>
          </p:cNvSpPr>
          <p:nvPr>
            <p:ph idx="1"/>
          </p:nvPr>
        </p:nvSpPr>
        <p:spPr>
          <a:xfrm>
            <a:off x="1752600" y="1395412"/>
            <a:ext cx="7010400" cy="4978091"/>
          </a:xfrm>
        </p:spPr>
        <p:txBody>
          <a:bodyPr/>
          <a:lstStyle/>
          <a:p>
            <a:r>
              <a:rPr lang="en-US" sz="2000" dirty="0" smtClean="0"/>
              <a:t>Does your curriculum match the population you intend to serve?</a:t>
            </a:r>
          </a:p>
          <a:p>
            <a:r>
              <a:rPr lang="en-US" sz="2000" dirty="0" smtClean="0"/>
              <a:t>Does it extended to all grades you intend to eventually serve in all subjects?</a:t>
            </a:r>
          </a:p>
          <a:p>
            <a:r>
              <a:rPr lang="en-US" sz="2000" dirty="0" smtClean="0"/>
              <a:t>Can you afford it?</a:t>
            </a:r>
          </a:p>
          <a:p>
            <a:r>
              <a:rPr lang="en-US" sz="2000" dirty="0" smtClean="0"/>
              <a:t>Can you document the amount of professional development needed to effectively implement your chosen curriculum and the cost associated with it?</a:t>
            </a:r>
          </a:p>
          <a:p>
            <a:r>
              <a:rPr lang="en-US" sz="2000" dirty="0" smtClean="0"/>
              <a:t>Is your curriculum research based?</a:t>
            </a:r>
          </a:p>
          <a:p>
            <a:r>
              <a:rPr lang="en-US" sz="2000" dirty="0" smtClean="0"/>
              <a:t>Does it align to State Standards/Common Core?</a:t>
            </a:r>
          </a:p>
          <a:p>
            <a:r>
              <a:rPr lang="en-US" sz="2000" dirty="0" smtClean="0"/>
              <a:t>Does your curriculum address the need?</a:t>
            </a:r>
          </a:p>
          <a:p>
            <a:endParaRPr lang="en-US" dirty="0"/>
          </a:p>
        </p:txBody>
      </p:sp>
    </p:spTree>
    <p:extLst>
      <p:ext uri="{BB962C8B-B14F-4D97-AF65-F5344CB8AC3E}">
        <p14:creationId xmlns:p14="http://schemas.microsoft.com/office/powerpoint/2010/main" val="4147469067"/>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304799"/>
            <a:ext cx="7010400" cy="5918579"/>
          </a:xfrm>
        </p:spPr>
        <p:txBody>
          <a:bodyPr/>
          <a:lstStyle/>
          <a:p>
            <a:r>
              <a:rPr lang="en-US" dirty="0" smtClean="0"/>
              <a:t>The need, educational plan and mission are like a three legged stool.  It takes all three to make it stand.  All three must connect to each other.</a:t>
            </a:r>
            <a:endParaRPr lang="en-US" dirty="0"/>
          </a:p>
        </p:txBody>
      </p:sp>
    </p:spTree>
    <p:extLst>
      <p:ext uri="{BB962C8B-B14F-4D97-AF65-F5344CB8AC3E}">
        <p14:creationId xmlns:p14="http://schemas.microsoft.com/office/powerpoint/2010/main" val="1127710667"/>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10"/>
          <p:cNvSpPr>
            <a:spLocks noGrp="1" noChangeArrowheads="1"/>
          </p:cNvSpPr>
          <p:nvPr>
            <p:ph type="title"/>
          </p:nvPr>
        </p:nvSpPr>
        <p:spPr/>
        <p:txBody>
          <a:bodyPr/>
          <a:lstStyle/>
          <a:p>
            <a:r>
              <a:rPr lang="en-US" dirty="0" smtClean="0"/>
              <a:t>Mission Statement</a:t>
            </a:r>
            <a:endParaRPr lang="en-US" dirty="0"/>
          </a:p>
        </p:txBody>
      </p:sp>
      <p:sp>
        <p:nvSpPr>
          <p:cNvPr id="6155" name="Rectangle 11"/>
          <p:cNvSpPr>
            <a:spLocks noGrp="1" noChangeArrowheads="1"/>
          </p:cNvSpPr>
          <p:nvPr>
            <p:ph type="body" idx="1"/>
          </p:nvPr>
        </p:nvSpPr>
        <p:spPr>
          <a:xfrm>
            <a:off x="1752600" y="1395412"/>
            <a:ext cx="7010400" cy="5360229"/>
          </a:xfrm>
        </p:spPr>
        <p:txBody>
          <a:bodyPr/>
          <a:lstStyle/>
          <a:p>
            <a:pPr marL="0" indent="0">
              <a:buNone/>
            </a:pPr>
            <a:r>
              <a:rPr lang="en-US" dirty="0" smtClean="0"/>
              <a:t>A mission statement should be… </a:t>
            </a:r>
          </a:p>
          <a:p>
            <a:r>
              <a:rPr lang="en-US" dirty="0" smtClean="0"/>
              <a:t>a </a:t>
            </a:r>
            <a:r>
              <a:rPr lang="en-US" dirty="0"/>
              <a:t>clear and succinct representation of the </a:t>
            </a:r>
            <a:r>
              <a:rPr lang="en-US" dirty="0" smtClean="0"/>
              <a:t>school’s </a:t>
            </a:r>
            <a:r>
              <a:rPr lang="en-US" dirty="0"/>
              <a:t>purpose for existence.</a:t>
            </a:r>
          </a:p>
          <a:p>
            <a:r>
              <a:rPr lang="en-US" dirty="0" smtClean="0"/>
              <a:t>the end result of the journey</a:t>
            </a:r>
          </a:p>
          <a:p>
            <a:r>
              <a:rPr lang="en-US" dirty="0"/>
              <a:t>t</a:t>
            </a:r>
            <a:r>
              <a:rPr lang="en-US" dirty="0" smtClean="0"/>
              <a:t>he description of what the child “looks like” when they leave or wh</a:t>
            </a:r>
            <a:r>
              <a:rPr lang="en-US" dirty="0" smtClean="0">
                <a:solidFill>
                  <a:schemeClr val="tx1"/>
                </a:solidFill>
              </a:rPr>
              <a:t>at the child is prepared for in life</a:t>
            </a:r>
          </a:p>
          <a:p>
            <a:pPr marL="0" indent="0">
              <a:buNone/>
            </a:pPr>
            <a:r>
              <a:rPr lang="en-US" dirty="0" smtClean="0">
                <a:solidFill>
                  <a:schemeClr val="tx1"/>
                </a:solidFill>
              </a:rPr>
              <a:t>Example for a STEM school;</a:t>
            </a:r>
          </a:p>
          <a:p>
            <a:pPr marL="0" indent="0">
              <a:buNone/>
            </a:pPr>
            <a:r>
              <a:rPr lang="en-US" dirty="0" smtClean="0">
                <a:solidFill>
                  <a:schemeClr val="tx1"/>
                </a:solidFill>
              </a:rPr>
              <a:t>Creating the next generation of scientists </a:t>
            </a:r>
          </a:p>
          <a:p>
            <a:pPr marL="0" indent="0">
              <a:buNone/>
            </a:pPr>
            <a:endParaRPr lang="en-US" dirty="0" smtClean="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a:xfrm>
            <a:off x="1752600" y="1143000"/>
            <a:ext cx="7010400" cy="5285095"/>
          </a:xfrm>
        </p:spPr>
        <p:txBody>
          <a:bodyPr/>
          <a:lstStyle/>
          <a:p>
            <a:pPr marL="0" indent="0">
              <a:buNone/>
            </a:pPr>
            <a:r>
              <a:rPr lang="en-US" dirty="0"/>
              <a:t>A mission statement should not be:</a:t>
            </a:r>
          </a:p>
          <a:p>
            <a:pPr lvl="1"/>
            <a:r>
              <a:rPr lang="en-US" dirty="0"/>
              <a:t>a description of the efforts of adults</a:t>
            </a:r>
          </a:p>
          <a:p>
            <a:pPr lvl="1"/>
            <a:r>
              <a:rPr lang="en-US" dirty="0"/>
              <a:t>4 sentences long</a:t>
            </a:r>
          </a:p>
          <a:p>
            <a:pPr lvl="1"/>
            <a:r>
              <a:rPr lang="en-US" dirty="0"/>
              <a:t>educational </a:t>
            </a:r>
            <a:r>
              <a:rPr lang="en-US" dirty="0" smtClean="0"/>
              <a:t>jargon</a:t>
            </a:r>
          </a:p>
          <a:p>
            <a:pPr marL="0" indent="0">
              <a:buNone/>
            </a:pPr>
            <a:r>
              <a:rPr lang="en-US" sz="2000" dirty="0" smtClean="0"/>
              <a:t>Bad Example</a:t>
            </a:r>
          </a:p>
          <a:p>
            <a:pPr marL="0" indent="0">
              <a:buNone/>
            </a:pPr>
            <a:r>
              <a:rPr lang="en-US" sz="2000" dirty="0" smtClean="0"/>
              <a:t>ABC Charter School </a:t>
            </a:r>
            <a:r>
              <a:rPr lang="en-US" sz="2000" dirty="0"/>
              <a:t>strives to </a:t>
            </a:r>
            <a:r>
              <a:rPr lang="en-US" sz="2000" dirty="0" smtClean="0"/>
              <a:t>be a glowing light that </a:t>
            </a:r>
            <a:r>
              <a:rPr lang="en-US" sz="2000" dirty="0"/>
              <a:t>will improve student academic performance by engaging students in joyful, meaningful, and creative learning.  We will develop a collaborative learning community that promotes inquiry based learning and </a:t>
            </a:r>
            <a:r>
              <a:rPr lang="en-US" sz="2000" dirty="0">
                <a:solidFill>
                  <a:srgbClr val="FF0000"/>
                </a:solidFill>
              </a:rPr>
              <a:t>critical thinking to prepare students to meet the needs of our global society</a:t>
            </a:r>
            <a:r>
              <a:rPr lang="en-US" sz="2000" dirty="0" smtClean="0"/>
              <a:t>.</a:t>
            </a:r>
          </a:p>
          <a:p>
            <a:pPr marL="0" indent="0">
              <a:buNone/>
            </a:pPr>
            <a:endParaRPr lang="en-US" sz="2000" dirty="0" smtClean="0"/>
          </a:p>
          <a:p>
            <a:pPr marL="0" indent="0">
              <a:buNone/>
            </a:pPr>
            <a:r>
              <a:rPr lang="en-US" sz="2000" dirty="0" smtClean="0"/>
              <a:t>Reword to: preparing students to be critical thinkers to meet the needs of our global community.</a:t>
            </a:r>
            <a:endParaRPr lang="en-US" sz="2000" dirty="0"/>
          </a:p>
          <a:p>
            <a:pPr marL="0" indent="0">
              <a:buNone/>
            </a:pPr>
            <a:endParaRPr lang="en-US" dirty="0"/>
          </a:p>
          <a:p>
            <a:endParaRPr lang="en-US" dirty="0"/>
          </a:p>
        </p:txBody>
      </p:sp>
    </p:spTree>
    <p:extLst>
      <p:ext uri="{BB962C8B-B14F-4D97-AF65-F5344CB8AC3E}">
        <p14:creationId xmlns:p14="http://schemas.microsoft.com/office/powerpoint/2010/main" val="765311516"/>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5058770"/>
          </a:xfrm>
        </p:spPr>
        <p:txBody>
          <a:bodyPr/>
          <a:lstStyle/>
          <a:p>
            <a:pPr algn="ctr"/>
            <a:r>
              <a:rPr lang="en-US" sz="6600" dirty="0"/>
              <a:t>If you can’t recite your </a:t>
            </a:r>
            <a:r>
              <a:rPr lang="en-US" sz="6600" dirty="0" smtClean="0"/>
              <a:t>mission then </a:t>
            </a:r>
            <a:r>
              <a:rPr lang="en-US" sz="6600" dirty="0"/>
              <a:t>change it.</a:t>
            </a:r>
            <a:r>
              <a:rPr lang="en-US" dirty="0"/>
              <a:t/>
            </a:r>
            <a:br>
              <a:rPr lang="en-US" dirty="0"/>
            </a:br>
            <a:endParaRPr lang="en-US" dirty="0"/>
          </a:p>
        </p:txBody>
      </p:sp>
    </p:spTree>
    <p:extLst>
      <p:ext uri="{BB962C8B-B14F-4D97-AF65-F5344CB8AC3E}">
        <p14:creationId xmlns:p14="http://schemas.microsoft.com/office/powerpoint/2010/main" val="1876673506"/>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www.nonprofitmarketingblog.com/comments/reader_question_how_do_i_make_my_mission_sound_more_exciting</a:t>
            </a:r>
            <a:endParaRPr lang="en-US" dirty="0" smtClean="0"/>
          </a:p>
          <a:p>
            <a:r>
              <a:rPr lang="en-US" dirty="0" smtClean="0"/>
              <a:t>Don’t write your mission until you know what your need and educational plan are.  </a:t>
            </a:r>
          </a:p>
          <a:p>
            <a:r>
              <a:rPr lang="en-US" dirty="0" smtClean="0"/>
              <a:t>Have a vision for what you want your students to achieve.</a:t>
            </a:r>
            <a:endParaRPr lang="en-US" dirty="0"/>
          </a:p>
        </p:txBody>
      </p:sp>
    </p:spTree>
    <p:extLst>
      <p:ext uri="{BB962C8B-B14F-4D97-AF65-F5344CB8AC3E}">
        <p14:creationId xmlns:p14="http://schemas.microsoft.com/office/powerpoint/2010/main" val="321446486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en-US" dirty="0" smtClean="0"/>
              <a:t>Process As It Stands Today</a:t>
            </a:r>
            <a:endParaRPr lang="en-US" dirty="0"/>
          </a:p>
        </p:txBody>
      </p:sp>
      <p:sp>
        <p:nvSpPr>
          <p:cNvPr id="3083" name="Rectangle 11"/>
          <p:cNvSpPr>
            <a:spLocks noGrp="1" noChangeArrowheads="1"/>
          </p:cNvSpPr>
          <p:nvPr>
            <p:ph type="body" idx="1"/>
          </p:nvPr>
        </p:nvSpPr>
        <p:spPr/>
        <p:txBody>
          <a:bodyPr/>
          <a:lstStyle/>
          <a:p>
            <a:pPr marL="0" indent="0">
              <a:buNone/>
            </a:pPr>
            <a:r>
              <a:rPr lang="en-US" dirty="0" smtClean="0"/>
              <a:t>All applications are submitted to the South Carolina Public Charter School District (SCPCSD) and to the State Department of Education (SDE).  The copies submitted to the SDE must include a letter from the SCPCSD that the application has been received.  </a:t>
            </a:r>
          </a:p>
          <a:p>
            <a:pPr marL="0" indent="0">
              <a:buNone/>
            </a:pPr>
            <a:r>
              <a:rPr lang="en-US" dirty="0" smtClean="0"/>
              <a:t>The application in its entirety is submitted ELECTRONICALLY via email to the SCPCSD.  (No </a:t>
            </a:r>
            <a:r>
              <a:rPr lang="en-US" dirty="0" err="1" smtClean="0"/>
              <a:t>dropbox</a:t>
            </a:r>
            <a:r>
              <a:rPr lang="en-US" dirty="0" smtClean="0"/>
              <a:t> links).  The applicant will electronically receive a letter documenting receipt of the application.  That letter must be printed and accompany the printed copies of the application required by the SDE.</a:t>
            </a:r>
          </a:p>
          <a:p>
            <a:pPr marL="0" indent="0">
              <a:buNone/>
            </a:pPr>
            <a:endParaRPr lang="en-US" dirty="0" smtClean="0"/>
          </a:p>
          <a:p>
            <a:pPr marL="0" indent="0">
              <a:buNone/>
            </a:pPr>
            <a:endParaRPr lang="en-US" dirty="0" smtClean="0"/>
          </a:p>
          <a:p>
            <a:pPr marL="0" indent="0">
              <a:buNone/>
            </a:pPr>
            <a:endParaRPr lang="en-US"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vs. Mission</a:t>
            </a:r>
            <a:endParaRPr lang="en-US" dirty="0"/>
          </a:p>
        </p:txBody>
      </p:sp>
      <p:sp>
        <p:nvSpPr>
          <p:cNvPr id="3" name="Content Placeholder 2"/>
          <p:cNvSpPr>
            <a:spLocks noGrp="1"/>
          </p:cNvSpPr>
          <p:nvPr>
            <p:ph idx="1"/>
          </p:nvPr>
        </p:nvSpPr>
        <p:spPr/>
        <p:txBody>
          <a:bodyPr/>
          <a:lstStyle/>
          <a:p>
            <a:r>
              <a:rPr lang="en-US" dirty="0" smtClean="0"/>
              <a:t>All students </a:t>
            </a:r>
            <a:r>
              <a:rPr lang="en-US" dirty="0"/>
              <a:t>of the 21st century will attain the highest level of academic knowledge, applied learning and performance skills to ensure fulfilling personal lives and careers and contribute to civic and economic progress in our diverse and changing democratic society. </a:t>
            </a:r>
          </a:p>
          <a:p>
            <a:r>
              <a:rPr lang="en-US" dirty="0" smtClean="0"/>
              <a:t>Create </a:t>
            </a:r>
            <a:r>
              <a:rPr lang="en-US" dirty="0"/>
              <a:t>strong, effective schools that provide a wholesome learning environment through incentives that cause a high standard of student accomplishment as measured by a valid, reliable accountability system. </a:t>
            </a:r>
          </a:p>
          <a:p>
            <a:endParaRPr lang="en-US" dirty="0"/>
          </a:p>
        </p:txBody>
      </p:sp>
    </p:spTree>
    <p:extLst>
      <p:ext uri="{BB962C8B-B14F-4D97-AF65-F5344CB8AC3E}">
        <p14:creationId xmlns:p14="http://schemas.microsoft.com/office/powerpoint/2010/main" val="1395107723"/>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Appendices for Part I</a:t>
            </a:r>
            <a:endParaRPr lang="en-US" dirty="0"/>
          </a:p>
        </p:txBody>
      </p:sp>
      <p:sp>
        <p:nvSpPr>
          <p:cNvPr id="5" name="Subtitle 4"/>
          <p:cNvSpPr>
            <a:spLocks noGrp="1"/>
          </p:cNvSpPr>
          <p:nvPr>
            <p:ph type="subTitle" idx="1"/>
          </p:nvPr>
        </p:nvSpPr>
        <p:spPr>
          <a:xfrm>
            <a:off x="3016155" y="2819400"/>
            <a:ext cx="5746845" cy="1295400"/>
          </a:xfrm>
        </p:spPr>
        <p:txBody>
          <a:bodyPr/>
          <a:lstStyle/>
          <a:p>
            <a:pPr algn="l"/>
            <a:r>
              <a:rPr lang="en-US" dirty="0" smtClean="0"/>
              <a:t>Need and Support: Appendix A, B, C</a:t>
            </a:r>
          </a:p>
          <a:p>
            <a:pPr algn="l"/>
            <a:r>
              <a:rPr lang="en-US" dirty="0" smtClean="0"/>
              <a:t>Educational Program: Appendix E, F, G</a:t>
            </a:r>
            <a:endParaRPr lang="en-US" dirty="0"/>
          </a:p>
        </p:txBody>
      </p:sp>
    </p:spTree>
    <p:extLst>
      <p:ext uri="{BB962C8B-B14F-4D97-AF65-F5344CB8AC3E}">
        <p14:creationId xmlns:p14="http://schemas.microsoft.com/office/powerpoint/2010/main" val="3289604904"/>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Need and Support</a:t>
            </a:r>
            <a:endParaRPr lang="en-US" dirty="0"/>
          </a:p>
        </p:txBody>
      </p:sp>
      <p:sp>
        <p:nvSpPr>
          <p:cNvPr id="3" name="Content Placeholder 2"/>
          <p:cNvSpPr>
            <a:spLocks noGrp="1"/>
          </p:cNvSpPr>
          <p:nvPr>
            <p:ph idx="1"/>
          </p:nvPr>
        </p:nvSpPr>
        <p:spPr>
          <a:xfrm>
            <a:off x="1752600" y="1395412"/>
            <a:ext cx="7010400" cy="4978091"/>
          </a:xfrm>
        </p:spPr>
        <p:txBody>
          <a:bodyPr/>
          <a:lstStyle/>
          <a:p>
            <a:r>
              <a:rPr lang="en-US" dirty="0" smtClean="0"/>
              <a:t>Charter Committee (Appendix A)</a:t>
            </a:r>
          </a:p>
          <a:p>
            <a:pPr lvl="1"/>
            <a:r>
              <a:rPr lang="en-US" dirty="0" smtClean="0"/>
              <a:t>Resumes of the Charter Committee Members</a:t>
            </a:r>
          </a:p>
          <a:p>
            <a:r>
              <a:rPr lang="en-US" dirty="0" smtClean="0"/>
              <a:t>Letters of Support (Appendix B)</a:t>
            </a:r>
          </a:p>
          <a:p>
            <a:pPr lvl="1"/>
            <a:r>
              <a:rPr lang="en-US" dirty="0" smtClean="0"/>
              <a:t>Have as many letters as you can from local government, colleges, community organizations businesses, etc.  </a:t>
            </a:r>
          </a:p>
          <a:p>
            <a:r>
              <a:rPr lang="en-US" dirty="0" smtClean="0"/>
              <a:t>Conversion Schools </a:t>
            </a:r>
            <a:r>
              <a:rPr lang="en-US" dirty="0"/>
              <a:t>(Appendix </a:t>
            </a:r>
            <a:r>
              <a:rPr lang="en-US" dirty="0" smtClean="0"/>
              <a:t>C)</a:t>
            </a:r>
          </a:p>
          <a:p>
            <a:pPr lvl="1"/>
            <a:r>
              <a:rPr lang="en-US" dirty="0" smtClean="0"/>
              <a:t>Not applicable to the SCPCSD</a:t>
            </a:r>
          </a:p>
          <a:p>
            <a:pPr lvl="1"/>
            <a:r>
              <a:rPr lang="en-US" dirty="0" smtClean="0"/>
              <a:t>Can only be chartered through the local district where it is located</a:t>
            </a:r>
          </a:p>
        </p:txBody>
      </p:sp>
    </p:spTree>
    <p:extLst>
      <p:ext uri="{BB962C8B-B14F-4D97-AF65-F5344CB8AC3E}">
        <p14:creationId xmlns:p14="http://schemas.microsoft.com/office/powerpoint/2010/main" val="1267187677"/>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Plan</a:t>
            </a:r>
            <a:endParaRPr lang="en-US" dirty="0"/>
          </a:p>
        </p:txBody>
      </p:sp>
      <p:sp>
        <p:nvSpPr>
          <p:cNvPr id="3" name="Content Placeholder 2"/>
          <p:cNvSpPr>
            <a:spLocks noGrp="1"/>
          </p:cNvSpPr>
          <p:nvPr>
            <p:ph idx="1"/>
          </p:nvPr>
        </p:nvSpPr>
        <p:spPr>
          <a:xfrm>
            <a:off x="1752600" y="1143000"/>
            <a:ext cx="7010400" cy="5366982"/>
          </a:xfrm>
        </p:spPr>
        <p:txBody>
          <a:bodyPr/>
          <a:lstStyle/>
          <a:p>
            <a:pPr marL="0" indent="0">
              <a:buNone/>
            </a:pPr>
            <a:r>
              <a:rPr lang="en-US" dirty="0" smtClean="0"/>
              <a:t>School Calendar and Daily Schedule (Appendix E)</a:t>
            </a:r>
          </a:p>
          <a:p>
            <a:pPr lvl="1"/>
            <a:r>
              <a:rPr lang="en-US" dirty="0" smtClean="0"/>
              <a:t>Must show at least 180 of instruction</a:t>
            </a:r>
          </a:p>
          <a:p>
            <a:pPr lvl="2"/>
            <a:r>
              <a:rPr lang="en-US" dirty="0" smtClean="0"/>
              <a:t>Year Round vs. Modified Calendar</a:t>
            </a:r>
          </a:p>
          <a:p>
            <a:pPr marL="57150" indent="0">
              <a:buNone/>
            </a:pPr>
            <a:r>
              <a:rPr lang="en-US" dirty="0" smtClean="0"/>
              <a:t>Virtual School List of Courses (Appendix F)</a:t>
            </a:r>
          </a:p>
          <a:p>
            <a:pPr marL="800100" lvl="1"/>
            <a:r>
              <a:rPr lang="en-US" dirty="0" smtClean="0"/>
              <a:t>Only Applicable to Virtual and </a:t>
            </a:r>
            <a:r>
              <a:rPr lang="en-US" dirty="0"/>
              <a:t>B</a:t>
            </a:r>
            <a:r>
              <a:rPr lang="en-US" dirty="0" smtClean="0"/>
              <a:t>lended Schools </a:t>
            </a:r>
          </a:p>
          <a:p>
            <a:pPr marL="57150" indent="0">
              <a:buNone/>
            </a:pPr>
            <a:r>
              <a:rPr lang="en-US" dirty="0" smtClean="0"/>
              <a:t>Supporting Documents for the Described Educational Program (Appendix G)</a:t>
            </a:r>
          </a:p>
          <a:p>
            <a:pPr marL="800100" lvl="1"/>
            <a:r>
              <a:rPr lang="en-US" dirty="0" smtClean="0"/>
              <a:t>This is where any research or supporting documents to your educational plan goes.  It is not a continuation of the narrative. </a:t>
            </a:r>
          </a:p>
          <a:p>
            <a:pPr marL="857250" lvl="1"/>
            <a:r>
              <a:rPr lang="en-US" dirty="0" smtClean="0"/>
              <a:t>The current application has two Appendix G.  This will be fixed before the new one is released.</a:t>
            </a:r>
            <a:endParaRPr lang="en-US" dirty="0"/>
          </a:p>
        </p:txBody>
      </p:sp>
    </p:spTree>
    <p:extLst>
      <p:ext uri="{BB962C8B-B14F-4D97-AF65-F5344CB8AC3E}">
        <p14:creationId xmlns:p14="http://schemas.microsoft.com/office/powerpoint/2010/main" val="2985481170"/>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Session</a:t>
            </a:r>
            <a:endParaRPr lang="en-US" dirty="0"/>
          </a:p>
        </p:txBody>
      </p:sp>
      <p:sp>
        <p:nvSpPr>
          <p:cNvPr id="3" name="Content Placeholder 2"/>
          <p:cNvSpPr>
            <a:spLocks noGrp="1"/>
          </p:cNvSpPr>
          <p:nvPr>
            <p:ph idx="1"/>
          </p:nvPr>
        </p:nvSpPr>
        <p:spPr/>
        <p:txBody>
          <a:bodyPr/>
          <a:lstStyle/>
          <a:p>
            <a:pPr marL="0" indent="0">
              <a:buNone/>
            </a:pPr>
            <a:r>
              <a:rPr lang="en-US" sz="3200" b="1" dirty="0" smtClean="0"/>
              <a:t>October </a:t>
            </a:r>
            <a:r>
              <a:rPr lang="en-US" sz="3200" b="1" dirty="0"/>
              <a:t>17, 2013 </a:t>
            </a:r>
            <a:r>
              <a:rPr lang="en-US" sz="3200" b="1" dirty="0" smtClean="0"/>
              <a:t>1:00-4:00</a:t>
            </a:r>
            <a:endParaRPr lang="en-US" sz="3200" b="1" dirty="0"/>
          </a:p>
          <a:p>
            <a:r>
              <a:rPr lang="en-US" dirty="0" smtClean="0"/>
              <a:t>In person and Webinar</a:t>
            </a:r>
          </a:p>
          <a:p>
            <a:r>
              <a:rPr lang="en-US" smtClean="0"/>
              <a:t>Enrollment </a:t>
            </a:r>
            <a:endParaRPr lang="en-US" dirty="0" smtClean="0"/>
          </a:p>
          <a:p>
            <a:r>
              <a:rPr lang="en-US" dirty="0" smtClean="0"/>
              <a:t>Goals</a:t>
            </a:r>
          </a:p>
          <a:p>
            <a:r>
              <a:rPr lang="en-US" dirty="0" smtClean="0"/>
              <a:t>Evaluating Pupil Performance</a:t>
            </a:r>
          </a:p>
          <a:p>
            <a:pPr marL="0" indent="0">
              <a:buNone/>
            </a:pPr>
            <a:r>
              <a:rPr lang="en-US" sz="3200" dirty="0" smtClean="0"/>
              <a:t>Accountability Webinar</a:t>
            </a:r>
          </a:p>
          <a:p>
            <a:r>
              <a:rPr lang="en-US" dirty="0" smtClean="0"/>
              <a:t>Will send out the link prior to October meeting</a:t>
            </a:r>
            <a:endParaRPr lang="en-US" dirty="0"/>
          </a:p>
        </p:txBody>
      </p:sp>
    </p:spTree>
    <p:extLst>
      <p:ext uri="{BB962C8B-B14F-4D97-AF65-F5344CB8AC3E}">
        <p14:creationId xmlns:p14="http://schemas.microsoft.com/office/powerpoint/2010/main" val="1363948615"/>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dirty="0" smtClean="0"/>
              <a:t>State Timelines</a:t>
            </a:r>
            <a:endParaRPr lang="en-US" dirty="0"/>
          </a:p>
        </p:txBody>
      </p:sp>
      <p:sp>
        <p:nvSpPr>
          <p:cNvPr id="5126" name="Rectangle 6"/>
          <p:cNvSpPr>
            <a:spLocks noGrp="1" noChangeArrowheads="1"/>
          </p:cNvSpPr>
          <p:nvPr>
            <p:ph type="body" idx="1"/>
          </p:nvPr>
        </p:nvSpPr>
        <p:spPr>
          <a:xfrm>
            <a:off x="1752600" y="1247776"/>
            <a:ext cx="6735763" cy="5133974"/>
          </a:xfrm>
        </p:spPr>
        <p:txBody>
          <a:bodyPr/>
          <a:lstStyle/>
          <a:p>
            <a:r>
              <a:rPr lang="en-US" dirty="0" smtClean="0"/>
              <a:t>Once an application is submitted to the SDE (so long as it is before July 1, 2014), the Charter School Advisory Committee (CSAC) must meet within 90 days to review the application for compliance to the Charter School Law, Regulations and Application,  If they fail to meet within that time the charter is automatically approved.</a:t>
            </a:r>
          </a:p>
          <a:p>
            <a:r>
              <a:rPr lang="en-US" dirty="0" smtClean="0"/>
              <a:t>The CASC will either certify the application as compliant and recommend the District approve it or they will find it in noncompliance.  At which time, the applicant may appeal to the Administrative Law court.</a:t>
            </a:r>
          </a:p>
          <a:p>
            <a:endParaRPr lang="en-US" dirty="0" smtClean="0"/>
          </a:p>
          <a:p>
            <a:pPr marL="0" indent="0">
              <a:buNone/>
            </a:pP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p:txBody>
          <a:bodyPr/>
          <a:lstStyle/>
          <a:p>
            <a:r>
              <a:rPr lang="en-US" dirty="0" smtClean="0"/>
              <a:t>District Timelines</a:t>
            </a:r>
            <a:endParaRPr lang="en-US" dirty="0"/>
          </a:p>
        </p:txBody>
      </p:sp>
      <p:sp>
        <p:nvSpPr>
          <p:cNvPr id="4105" name="Rectangle 9"/>
          <p:cNvSpPr>
            <a:spLocks noGrp="1" noChangeArrowheads="1"/>
          </p:cNvSpPr>
          <p:nvPr>
            <p:ph type="body" idx="1"/>
          </p:nvPr>
        </p:nvSpPr>
        <p:spPr/>
        <p:txBody>
          <a:bodyPr/>
          <a:lstStyle/>
          <a:p>
            <a:r>
              <a:rPr lang="en-US" dirty="0" smtClean="0"/>
              <a:t>When the SCPCSD receives written notification that an application has been found in compliance by the CSAC it has 45 days to hear the application and make a decision.  </a:t>
            </a:r>
          </a:p>
          <a:p>
            <a:r>
              <a:rPr lang="en-US" dirty="0" smtClean="0"/>
              <a:t>If the application is approved then the applicant will move to the contract stage of the approval process.</a:t>
            </a:r>
          </a:p>
          <a:p>
            <a:r>
              <a:rPr lang="en-US" dirty="0" smtClean="0"/>
              <a:t>If the application is not approved by the SCPCSD Board of Trustees then the applicant must receive written notification of its deficiencies within 10 days</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dirty="0" smtClean="0"/>
              <a:t>Application Packet</a:t>
            </a:r>
            <a:endParaRPr lang="en-US" dirty="0"/>
          </a:p>
        </p:txBody>
      </p:sp>
      <p:sp>
        <p:nvSpPr>
          <p:cNvPr id="7176" name="Rectangle 8"/>
          <p:cNvSpPr>
            <a:spLocks noGrp="1" noChangeArrowheads="1"/>
          </p:cNvSpPr>
          <p:nvPr>
            <p:ph type="body" idx="1"/>
          </p:nvPr>
        </p:nvSpPr>
        <p:spPr>
          <a:xfrm>
            <a:off x="1752600" y="1395413"/>
            <a:ext cx="6858000" cy="4572000"/>
          </a:xfrm>
        </p:spPr>
        <p:txBody>
          <a:bodyPr/>
          <a:lstStyle/>
          <a:p>
            <a:pPr marL="0" indent="0">
              <a:lnSpc>
                <a:spcPct val="90000"/>
              </a:lnSpc>
              <a:buNone/>
            </a:pPr>
            <a:r>
              <a:rPr lang="en-US" dirty="0" smtClean="0"/>
              <a:t>The Charter School Application Packet includes:</a:t>
            </a:r>
          </a:p>
          <a:p>
            <a:pPr>
              <a:lnSpc>
                <a:spcPct val="90000"/>
              </a:lnSpc>
            </a:pPr>
            <a:r>
              <a:rPr lang="en-US" sz="2000" dirty="0" smtClean="0"/>
              <a:t>The Application Questions</a:t>
            </a:r>
            <a:endParaRPr lang="en-US" sz="2000" dirty="0"/>
          </a:p>
          <a:p>
            <a:pPr>
              <a:lnSpc>
                <a:spcPct val="90000"/>
              </a:lnSpc>
            </a:pPr>
            <a:r>
              <a:rPr lang="en-US" sz="2000" dirty="0" smtClean="0"/>
              <a:t>Sample Cover Page</a:t>
            </a:r>
          </a:p>
          <a:p>
            <a:pPr>
              <a:lnSpc>
                <a:spcPct val="90000"/>
              </a:lnSpc>
            </a:pPr>
            <a:r>
              <a:rPr lang="en-US" sz="2000" dirty="0" smtClean="0"/>
              <a:t>Statement of Assurances</a:t>
            </a:r>
          </a:p>
          <a:p>
            <a:pPr>
              <a:lnSpc>
                <a:spcPct val="90000"/>
              </a:lnSpc>
            </a:pPr>
            <a:r>
              <a:rPr lang="en-US" sz="2000" dirty="0" smtClean="0"/>
              <a:t>Signature Certification Page</a:t>
            </a:r>
          </a:p>
          <a:p>
            <a:pPr>
              <a:lnSpc>
                <a:spcPct val="90000"/>
              </a:lnSpc>
            </a:pPr>
            <a:r>
              <a:rPr lang="en-US" sz="2000" dirty="0" smtClean="0"/>
              <a:t>Student Enrollment Projections for 10 year Charter</a:t>
            </a:r>
          </a:p>
          <a:p>
            <a:pPr>
              <a:lnSpc>
                <a:spcPct val="90000"/>
              </a:lnSpc>
            </a:pPr>
            <a:r>
              <a:rPr lang="en-US" sz="2000" dirty="0" smtClean="0"/>
              <a:t>State Board Regulations</a:t>
            </a:r>
          </a:p>
          <a:p>
            <a:pPr>
              <a:lnSpc>
                <a:spcPct val="90000"/>
              </a:lnSpc>
            </a:pPr>
            <a:r>
              <a:rPr lang="en-US" sz="2000" dirty="0" smtClean="0"/>
              <a:t>Facilities Approval Process</a:t>
            </a:r>
          </a:p>
          <a:p>
            <a:pPr>
              <a:lnSpc>
                <a:spcPct val="90000"/>
              </a:lnSpc>
            </a:pPr>
            <a:r>
              <a:rPr lang="en-US" sz="2000" dirty="0" smtClean="0"/>
              <a:t>Facility Notification Form</a:t>
            </a:r>
          </a:p>
          <a:p>
            <a:pPr>
              <a:lnSpc>
                <a:spcPct val="90000"/>
              </a:lnSpc>
            </a:pPr>
            <a:r>
              <a:rPr lang="en-US" sz="2000" dirty="0" smtClean="0"/>
              <a:t>Virtual School Curriculum Review/Online Course</a:t>
            </a:r>
          </a:p>
          <a:p>
            <a:pPr>
              <a:lnSpc>
                <a:spcPct val="90000"/>
              </a:lnSpc>
            </a:pPr>
            <a:endParaRPr lang="en-US" sz="2000" dirty="0" smtClean="0"/>
          </a:p>
          <a:p>
            <a:pPr>
              <a:lnSpc>
                <a:spcPct val="90000"/>
              </a:lnSpc>
            </a:pPr>
            <a:endParaRPr lang="en-US" sz="2000" dirty="0" smtClean="0"/>
          </a:p>
          <a:p>
            <a:pPr>
              <a:lnSpc>
                <a:spcPct val="90000"/>
              </a:lnSpc>
            </a:pPr>
            <a:endParaRPr lang="en-US" sz="2000" dirty="0" smtClean="0"/>
          </a:p>
          <a:p>
            <a:pPr>
              <a:lnSpc>
                <a:spcPct val="90000"/>
              </a:lnSpc>
            </a:pPr>
            <a:endParaRPr lang="en-US" sz="2000" dirty="0" smtClean="0"/>
          </a:p>
          <a:p>
            <a:pPr>
              <a:lnSpc>
                <a:spcPct val="90000"/>
              </a:lnSpc>
            </a:pPr>
            <a:endParaRPr lang="en-US" dirty="0" smtClean="0"/>
          </a:p>
          <a:p>
            <a:pPr marL="0" indent="0">
              <a:lnSpc>
                <a:spcPct val="90000"/>
              </a:lnSpc>
              <a:buNone/>
            </a:pPr>
            <a:endParaRPr lang="en-US"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Charter School Law</a:t>
            </a:r>
            <a:endParaRPr lang="en-US" dirty="0"/>
          </a:p>
        </p:txBody>
      </p:sp>
      <p:sp>
        <p:nvSpPr>
          <p:cNvPr id="69635" name="Rectangle 3"/>
          <p:cNvSpPr>
            <a:spLocks noGrp="1" noChangeArrowheads="1"/>
          </p:cNvSpPr>
          <p:nvPr>
            <p:ph type="body" idx="1"/>
          </p:nvPr>
        </p:nvSpPr>
        <p:spPr>
          <a:noFill/>
        </p:spPr>
        <p:txBody>
          <a:bodyPr/>
          <a:lstStyle/>
          <a:p>
            <a:r>
              <a:rPr lang="en-US" sz="4400" dirty="0" smtClean="0"/>
              <a:t>Its not in the packet but </a:t>
            </a:r>
            <a:r>
              <a:rPr lang="en-US" sz="4400" u="sng" dirty="0" smtClean="0"/>
              <a:t>READ IT!!!!!</a:t>
            </a:r>
          </a:p>
          <a:p>
            <a:r>
              <a:rPr lang="en-US" sz="4400" u="sng" dirty="0" smtClean="0">
                <a:solidFill>
                  <a:srgbClr val="FF0000"/>
                </a:solidFill>
              </a:rPr>
              <a:t>HYPERLINK LAW</a:t>
            </a:r>
            <a:endParaRPr lang="en-US" sz="4400" u="sng" dirty="0">
              <a:solidFill>
                <a:srgbClr val="FF0000"/>
              </a:solidFill>
            </a:endParaRPr>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Your Charter School</a:t>
            </a:r>
          </a:p>
        </p:txBody>
      </p:sp>
      <p:sp>
        <p:nvSpPr>
          <p:cNvPr id="3" name="Content Placeholder 2"/>
          <p:cNvSpPr>
            <a:spLocks noGrp="1"/>
          </p:cNvSpPr>
          <p:nvPr>
            <p:ph idx="1"/>
          </p:nvPr>
        </p:nvSpPr>
        <p:spPr/>
        <p:txBody>
          <a:bodyPr/>
          <a:lstStyle/>
          <a:p>
            <a:r>
              <a:rPr lang="en-US" dirty="0" smtClean="0"/>
              <a:t>Be unique</a:t>
            </a:r>
          </a:p>
          <a:p>
            <a:r>
              <a:rPr lang="en-US" dirty="0" smtClean="0"/>
              <a:t>Allow </a:t>
            </a:r>
            <a:r>
              <a:rPr lang="en-US" dirty="0"/>
              <a:t>the name to evolve in the planning process.  </a:t>
            </a:r>
          </a:p>
          <a:p>
            <a:r>
              <a:rPr lang="en-US" dirty="0" smtClean="0"/>
              <a:t>Remember </a:t>
            </a:r>
            <a:r>
              <a:rPr lang="en-US" dirty="0"/>
              <a:t>you are marketing the name not the abbreviation</a:t>
            </a:r>
            <a:r>
              <a:rPr lang="en-US" dirty="0" smtClean="0"/>
              <a:t>.</a:t>
            </a:r>
          </a:p>
          <a:p>
            <a:r>
              <a:rPr lang="en-US" dirty="0"/>
              <a:t>Consider your short name not just your abbreviation </a:t>
            </a:r>
            <a:endParaRPr lang="en-US" dirty="0" smtClean="0"/>
          </a:p>
          <a:p>
            <a:r>
              <a:rPr lang="en-US" dirty="0"/>
              <a:t>Make sure your abbreviation does not match a current school in the district</a:t>
            </a:r>
          </a:p>
          <a:p>
            <a:endParaRPr lang="en-US" dirty="0"/>
          </a:p>
          <a:p>
            <a:pPr marL="0" indent="0">
              <a:buNone/>
            </a:pPr>
            <a:endParaRPr lang="en-US" dirty="0"/>
          </a:p>
          <a:p>
            <a:endParaRPr lang="en-US" dirty="0" smtClean="0"/>
          </a:p>
        </p:txBody>
      </p:sp>
    </p:spTree>
    <p:extLst>
      <p:ext uri="{BB962C8B-B14F-4D97-AF65-F5344CB8AC3E}">
        <p14:creationId xmlns:p14="http://schemas.microsoft.com/office/powerpoint/2010/main" val="409290236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Your Charter School</a:t>
            </a:r>
            <a:endParaRPr lang="en-US" dirty="0"/>
          </a:p>
        </p:txBody>
      </p:sp>
      <p:sp>
        <p:nvSpPr>
          <p:cNvPr id="3" name="Content Placeholder 2"/>
          <p:cNvSpPr>
            <a:spLocks noGrp="1"/>
          </p:cNvSpPr>
          <p:nvPr>
            <p:ph idx="1"/>
          </p:nvPr>
        </p:nvSpPr>
        <p:spPr>
          <a:xfrm>
            <a:off x="1752600" y="1395412"/>
            <a:ext cx="7010400" cy="5462587"/>
          </a:xfrm>
        </p:spPr>
        <p:txBody>
          <a:bodyPr/>
          <a:lstStyle/>
          <a:p>
            <a:r>
              <a:rPr lang="en-US" dirty="0" smtClean="0"/>
              <a:t>Things we suggest you </a:t>
            </a:r>
            <a:r>
              <a:rPr lang="en-US" b="1" i="1" u="sng" dirty="0" smtClean="0"/>
              <a:t>NOT</a:t>
            </a:r>
            <a:r>
              <a:rPr lang="en-US" dirty="0" smtClean="0"/>
              <a:t> name your charter school (or include in the name)</a:t>
            </a:r>
          </a:p>
          <a:p>
            <a:pPr lvl="1"/>
            <a:r>
              <a:rPr lang="en-US" dirty="0"/>
              <a:t>A</a:t>
            </a:r>
            <a:r>
              <a:rPr lang="en-US" dirty="0" smtClean="0"/>
              <a:t>fter someone living</a:t>
            </a:r>
          </a:p>
          <a:p>
            <a:pPr lvl="1"/>
            <a:r>
              <a:rPr lang="en-US" dirty="0" smtClean="0"/>
              <a:t>After yourself</a:t>
            </a:r>
          </a:p>
          <a:p>
            <a:pPr lvl="1"/>
            <a:r>
              <a:rPr lang="en-US" dirty="0" smtClean="0"/>
              <a:t>After the name of a city</a:t>
            </a:r>
          </a:p>
          <a:p>
            <a:pPr lvl="1"/>
            <a:r>
              <a:rPr lang="en-US" dirty="0"/>
              <a:t>M</a:t>
            </a:r>
            <a:r>
              <a:rPr lang="en-US" dirty="0" smtClean="0"/>
              <a:t>ore than 4 words (it will be shortened)</a:t>
            </a:r>
          </a:p>
          <a:p>
            <a:pPr lvl="1"/>
            <a:r>
              <a:rPr lang="en-US" dirty="0"/>
              <a:t>R</a:t>
            </a:r>
            <a:r>
              <a:rPr lang="en-US" dirty="0" smtClean="0"/>
              <a:t>eligious connotations</a:t>
            </a:r>
          </a:p>
          <a:p>
            <a:pPr lvl="1"/>
            <a:r>
              <a:rPr lang="en-US" dirty="0" smtClean="0"/>
              <a:t>Including SC, Midlands, </a:t>
            </a:r>
            <a:r>
              <a:rPr lang="en-US" dirty="0" err="1" smtClean="0"/>
              <a:t>Lowcountry</a:t>
            </a:r>
            <a:r>
              <a:rPr lang="en-US" dirty="0" smtClean="0"/>
              <a:t>, Palmetto, etc. as these are overused already</a:t>
            </a:r>
          </a:p>
          <a:p>
            <a:pPr lvl="1"/>
            <a:r>
              <a:rPr lang="en-US" dirty="0"/>
              <a:t>A</a:t>
            </a:r>
            <a:r>
              <a:rPr lang="en-US" dirty="0" smtClean="0"/>
              <a:t>cronyms </a:t>
            </a:r>
          </a:p>
          <a:p>
            <a:pPr lvl="1"/>
            <a:r>
              <a:rPr lang="en-US" dirty="0"/>
              <a:t>D</a:t>
            </a:r>
            <a:r>
              <a:rPr lang="en-US" dirty="0" smtClean="0"/>
              <a:t>ifficult pronunciation </a:t>
            </a:r>
            <a:endParaRPr lang="en-US" dirty="0"/>
          </a:p>
          <a:p>
            <a:pPr lvl="1"/>
            <a:r>
              <a:rPr lang="en-US" dirty="0" smtClean="0"/>
              <a:t>Unclear meaning</a:t>
            </a:r>
          </a:p>
          <a:p>
            <a:endParaRPr lang="en-US" dirty="0"/>
          </a:p>
        </p:txBody>
      </p:sp>
    </p:spTree>
    <p:extLst>
      <p:ext uri="{BB962C8B-B14F-4D97-AF65-F5344CB8AC3E}">
        <p14:creationId xmlns:p14="http://schemas.microsoft.com/office/powerpoint/2010/main" val="3917762324"/>
      </p:ext>
    </p:extLst>
  </p:cSld>
  <p:clrMapOvr>
    <a:masterClrMapping/>
  </p:clrMapOvr>
  <p:transition>
    <p:fade thruBlk="1"/>
  </p:transition>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Classroom expectations</Template>
  <TotalTime>1960</TotalTime>
  <Words>1969</Words>
  <Application>Microsoft Office PowerPoint</Application>
  <PresentationFormat>On-screen Show (4:3)</PresentationFormat>
  <Paragraphs>213</Paragraphs>
  <Slides>34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Tahoma</vt:lpstr>
      <vt:lpstr>Wingdings</vt:lpstr>
      <vt:lpstr>Classroom expectations</vt:lpstr>
      <vt:lpstr>South Carolina Public Charter School District</vt:lpstr>
      <vt:lpstr>Sections of the Application</vt:lpstr>
      <vt:lpstr>Process As It Stands Today</vt:lpstr>
      <vt:lpstr>State Timelines</vt:lpstr>
      <vt:lpstr>District Timelines</vt:lpstr>
      <vt:lpstr>Application Packet</vt:lpstr>
      <vt:lpstr>Charter School Law</vt:lpstr>
      <vt:lpstr>Naming Your Charter School</vt:lpstr>
      <vt:lpstr>Naming Your Charter School</vt:lpstr>
      <vt:lpstr>What a Charter School is…..</vt:lpstr>
      <vt:lpstr>What a Charter School Is Not….</vt:lpstr>
      <vt:lpstr>Need</vt:lpstr>
      <vt:lpstr>Forming a Committee</vt:lpstr>
      <vt:lpstr>Documenting the Need</vt:lpstr>
      <vt:lpstr>Places to Find Academic and Population Data for Support</vt:lpstr>
      <vt:lpstr>Other Places to Find Data</vt:lpstr>
      <vt:lpstr>Interested Parties </vt:lpstr>
      <vt:lpstr>Interested Parties</vt:lpstr>
      <vt:lpstr>Connecting the Need and the Educational Program</vt:lpstr>
      <vt:lpstr>The Educational Program must be INNOVATIVE!!!!!!</vt:lpstr>
      <vt:lpstr>The Educational Program must be INNOVATIVE!!!!!!</vt:lpstr>
      <vt:lpstr>Traditional and Charter </vt:lpstr>
      <vt:lpstr>An educational plan is more than just your curriculum.  Its the combination of your pedagogy, support services, extra curricular activities, calendar, school time, etc.   </vt:lpstr>
      <vt:lpstr>Understanding Your Chosen Curriculum </vt:lpstr>
      <vt:lpstr>The need, educational plan and mission are like a three legged stool.  It takes all three to make it stand.  All three must connect to each other.</vt:lpstr>
      <vt:lpstr>Mission Statement</vt:lpstr>
      <vt:lpstr>Mission Statement</vt:lpstr>
      <vt:lpstr>If you can’t recite your mission then change it. </vt:lpstr>
      <vt:lpstr>Mission Statement</vt:lpstr>
      <vt:lpstr>Vision vs. Mission</vt:lpstr>
      <vt:lpstr>Appendices for Part I</vt:lpstr>
      <vt:lpstr>Evidence of Need and Support</vt:lpstr>
      <vt:lpstr>Educational Plan</vt:lpstr>
      <vt:lpstr>Next Session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Public Charter School District</dc:title>
  <dc:creator>Bryant-Riches, Traci</dc:creator>
  <cp:lastModifiedBy>Traci Bryant-Riches</cp:lastModifiedBy>
  <cp:revision>64</cp:revision>
  <cp:lastPrinted>2013-09-26T15:39:22Z</cp:lastPrinted>
  <dcterms:created xsi:type="dcterms:W3CDTF">2013-08-26T18:43:59Z</dcterms:created>
  <dcterms:modified xsi:type="dcterms:W3CDTF">2013-09-26T16:45:38Z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