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 id="2147483833" r:id="rId2"/>
  </p:sldMasterIdLst>
  <p:handoutMasterIdLst>
    <p:handoutMasterId r:id="rId27"/>
  </p:handoutMasterIdLst>
  <p:sldIdLst>
    <p:sldId id="256" r:id="rId3"/>
    <p:sldId id="257" r:id="rId4"/>
    <p:sldId id="258" r:id="rId5"/>
    <p:sldId id="283" r:id="rId6"/>
    <p:sldId id="277" r:id="rId7"/>
    <p:sldId id="276" r:id="rId8"/>
    <p:sldId id="281" r:id="rId9"/>
    <p:sldId id="259" r:id="rId10"/>
    <p:sldId id="263" r:id="rId11"/>
    <p:sldId id="264" r:id="rId12"/>
    <p:sldId id="265" r:id="rId13"/>
    <p:sldId id="266" r:id="rId14"/>
    <p:sldId id="268" r:id="rId15"/>
    <p:sldId id="269" r:id="rId16"/>
    <p:sldId id="280" r:id="rId17"/>
    <p:sldId id="267" r:id="rId18"/>
    <p:sldId id="288" r:id="rId19"/>
    <p:sldId id="279" r:id="rId20"/>
    <p:sldId id="282" r:id="rId21"/>
    <p:sldId id="273" r:id="rId22"/>
    <p:sldId id="284" r:id="rId23"/>
    <p:sldId id="285" r:id="rId24"/>
    <p:sldId id="287" r:id="rId25"/>
    <p:sldId id="270"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4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0135967-F728-4AEC-AF27-ED522D5E03A1}" type="datetimeFigureOut">
              <a:rPr lang="en-US" smtClean="0"/>
              <a:pPr/>
              <a:t>8/26/2015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F687059-4BED-4CE3-ACD9-9BDAC682998C}" type="slidenum">
              <a:rPr lang="en-US" smtClean="0"/>
              <a:pPr/>
              <a:t>‹#›</a:t>
            </a:fld>
            <a:endParaRPr lang="en-US"/>
          </a:p>
        </p:txBody>
      </p:sp>
    </p:spTree>
    <p:extLst>
      <p:ext uri="{BB962C8B-B14F-4D97-AF65-F5344CB8AC3E}">
        <p14:creationId xmlns:p14="http://schemas.microsoft.com/office/powerpoint/2010/main" val="3034996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CE334B4C-E71E-4022-8A54-5FB1C2DBCA7B}" type="datetimeFigureOut">
              <a:rPr lang="en-US" smtClean="0"/>
              <a:pPr>
                <a:defRPr/>
              </a:pPr>
              <a:t>8/26/2015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0F5512-1340-407B-AC92-B5DCE17374BB}"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053C399-382D-443A-9C8C-D97C4F95BCEC}" type="datetimeFigureOut">
              <a:rPr lang="en-US" smtClean="0"/>
              <a:pPr>
                <a:defRPr/>
              </a:pPr>
              <a:t>8/26/2015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F9972E-C7E8-4E3C-A0AA-CF60B943ED9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0BBDE1D-A070-48DA-A0DF-751C6A174220}" type="datetimeFigureOut">
              <a:rPr lang="en-US" smtClean="0"/>
              <a:pPr>
                <a:defRPr/>
              </a:pPr>
              <a:t>8/26/2015</a:t>
            </a:fld>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354EDF-D9C7-4699-A71E-6A4BA605164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B92899-B212-4F46-8095-FDA54167F03E}" type="datetime1">
              <a:rPr lang="en-US" altLang="en-US"/>
              <a:pPr>
                <a:defRPr/>
              </a:pPr>
              <a:t>8/26/2015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6" name="Slide Number Placeholder 5"/>
          <p:cNvSpPr>
            <a:spLocks noGrp="1"/>
          </p:cNvSpPr>
          <p:nvPr>
            <p:ph type="sldNum" sz="quarter" idx="12"/>
          </p:nvPr>
        </p:nvSpPr>
        <p:spPr/>
        <p:txBody>
          <a:bodyPr/>
          <a:lstStyle>
            <a:lvl1pPr>
              <a:defRPr/>
            </a:lvl1pPr>
          </a:lstStyle>
          <a:p>
            <a:fld id="{A2B8017E-EB7D-4EC0-B6D5-D5F6E13E9440}" type="slidenum">
              <a:rPr lang="en-US" altLang="en-US"/>
              <a:pPr/>
              <a:t>‹#›</a:t>
            </a:fld>
            <a:endParaRPr lang="en-US" altLang="en-US"/>
          </a:p>
        </p:txBody>
      </p:sp>
    </p:spTree>
    <p:extLst>
      <p:ext uri="{BB962C8B-B14F-4D97-AF65-F5344CB8AC3E}">
        <p14:creationId xmlns:p14="http://schemas.microsoft.com/office/powerpoint/2010/main" val="1845145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C6BD68-C42E-497A-AEDC-456EF50F55B9}" type="datetime1">
              <a:rPr lang="en-US" altLang="en-US"/>
              <a:pPr>
                <a:defRPr/>
              </a:pPr>
              <a:t>8/26/2015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6" name="Slide Number Placeholder 5"/>
          <p:cNvSpPr>
            <a:spLocks noGrp="1"/>
          </p:cNvSpPr>
          <p:nvPr>
            <p:ph type="sldNum" sz="quarter" idx="12"/>
          </p:nvPr>
        </p:nvSpPr>
        <p:spPr/>
        <p:txBody>
          <a:bodyPr/>
          <a:lstStyle>
            <a:lvl1pPr>
              <a:defRPr/>
            </a:lvl1pPr>
          </a:lstStyle>
          <a:p>
            <a:fld id="{064D58FE-50F1-4DBC-8618-D4FE17F2E545}" type="slidenum">
              <a:rPr lang="en-US" altLang="en-US"/>
              <a:pPr/>
              <a:t>‹#›</a:t>
            </a:fld>
            <a:endParaRPr lang="en-US" altLang="en-US"/>
          </a:p>
        </p:txBody>
      </p:sp>
    </p:spTree>
    <p:extLst>
      <p:ext uri="{BB962C8B-B14F-4D97-AF65-F5344CB8AC3E}">
        <p14:creationId xmlns:p14="http://schemas.microsoft.com/office/powerpoint/2010/main" val="1251484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40EC78-47B9-4DA2-B33D-646ADE0BA5E0}" type="datetime1">
              <a:rPr lang="en-US" altLang="en-US"/>
              <a:pPr>
                <a:defRPr/>
              </a:pPr>
              <a:t>8/26/2015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6" name="Slide Number Placeholder 5"/>
          <p:cNvSpPr>
            <a:spLocks noGrp="1"/>
          </p:cNvSpPr>
          <p:nvPr>
            <p:ph type="sldNum" sz="quarter" idx="12"/>
          </p:nvPr>
        </p:nvSpPr>
        <p:spPr/>
        <p:txBody>
          <a:bodyPr/>
          <a:lstStyle>
            <a:lvl1pPr>
              <a:defRPr/>
            </a:lvl1pPr>
          </a:lstStyle>
          <a:p>
            <a:fld id="{DAFD8E8B-98BF-40CB-AE13-2AC4091B7ECF}" type="slidenum">
              <a:rPr lang="en-US" altLang="en-US"/>
              <a:pPr/>
              <a:t>‹#›</a:t>
            </a:fld>
            <a:endParaRPr lang="en-US" altLang="en-US"/>
          </a:p>
        </p:txBody>
      </p:sp>
    </p:spTree>
    <p:extLst>
      <p:ext uri="{BB962C8B-B14F-4D97-AF65-F5344CB8AC3E}">
        <p14:creationId xmlns:p14="http://schemas.microsoft.com/office/powerpoint/2010/main" val="378299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3B812D0-0025-41AA-86FE-2DB94F4CF091}" type="datetime1">
              <a:rPr lang="en-US" altLang="en-US"/>
              <a:pPr>
                <a:defRPr/>
              </a:pPr>
              <a:t>8/26/2015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7" name="Slide Number Placeholder 5"/>
          <p:cNvSpPr>
            <a:spLocks noGrp="1"/>
          </p:cNvSpPr>
          <p:nvPr>
            <p:ph type="sldNum" sz="quarter" idx="12"/>
          </p:nvPr>
        </p:nvSpPr>
        <p:spPr/>
        <p:txBody>
          <a:bodyPr/>
          <a:lstStyle>
            <a:lvl1pPr>
              <a:defRPr/>
            </a:lvl1pPr>
          </a:lstStyle>
          <a:p>
            <a:fld id="{86D015C3-5E30-4FFB-9CC6-0BD7ACF220E6}" type="slidenum">
              <a:rPr lang="en-US" altLang="en-US"/>
              <a:pPr/>
              <a:t>‹#›</a:t>
            </a:fld>
            <a:endParaRPr lang="en-US" altLang="en-US"/>
          </a:p>
        </p:txBody>
      </p:sp>
    </p:spTree>
    <p:extLst>
      <p:ext uri="{BB962C8B-B14F-4D97-AF65-F5344CB8AC3E}">
        <p14:creationId xmlns:p14="http://schemas.microsoft.com/office/powerpoint/2010/main" val="3982200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0ACC42A-3F8B-48B2-8ADA-75BB660FD666}" type="datetime1">
              <a:rPr lang="en-US" altLang="en-US"/>
              <a:pPr>
                <a:defRPr/>
              </a:pPr>
              <a:t>8/26/2015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9" name="Slide Number Placeholder 5"/>
          <p:cNvSpPr>
            <a:spLocks noGrp="1"/>
          </p:cNvSpPr>
          <p:nvPr>
            <p:ph type="sldNum" sz="quarter" idx="12"/>
          </p:nvPr>
        </p:nvSpPr>
        <p:spPr/>
        <p:txBody>
          <a:bodyPr/>
          <a:lstStyle>
            <a:lvl1pPr>
              <a:defRPr/>
            </a:lvl1pPr>
          </a:lstStyle>
          <a:p>
            <a:fld id="{E90C23FE-7623-49D9-851E-2C964393C839}" type="slidenum">
              <a:rPr lang="en-US" altLang="en-US"/>
              <a:pPr/>
              <a:t>‹#›</a:t>
            </a:fld>
            <a:endParaRPr lang="en-US" altLang="en-US"/>
          </a:p>
        </p:txBody>
      </p:sp>
    </p:spTree>
    <p:extLst>
      <p:ext uri="{BB962C8B-B14F-4D97-AF65-F5344CB8AC3E}">
        <p14:creationId xmlns:p14="http://schemas.microsoft.com/office/powerpoint/2010/main" val="3922784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BB6A148-E587-4CB1-9E57-27123990A8E0}" type="datetime1">
              <a:rPr lang="en-US" altLang="en-US"/>
              <a:pPr>
                <a:defRPr/>
              </a:pPr>
              <a:t>8/26/2015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5" name="Slide Number Placeholder 5"/>
          <p:cNvSpPr>
            <a:spLocks noGrp="1"/>
          </p:cNvSpPr>
          <p:nvPr>
            <p:ph type="sldNum" sz="quarter" idx="12"/>
          </p:nvPr>
        </p:nvSpPr>
        <p:spPr/>
        <p:txBody>
          <a:bodyPr/>
          <a:lstStyle>
            <a:lvl1pPr>
              <a:defRPr/>
            </a:lvl1pPr>
          </a:lstStyle>
          <a:p>
            <a:fld id="{A6AC8450-7A1F-479A-9388-2941C932CF32}" type="slidenum">
              <a:rPr lang="en-US" altLang="en-US"/>
              <a:pPr/>
              <a:t>‹#›</a:t>
            </a:fld>
            <a:endParaRPr lang="en-US" altLang="en-US"/>
          </a:p>
        </p:txBody>
      </p:sp>
    </p:spTree>
    <p:extLst>
      <p:ext uri="{BB962C8B-B14F-4D97-AF65-F5344CB8AC3E}">
        <p14:creationId xmlns:p14="http://schemas.microsoft.com/office/powerpoint/2010/main" val="3233170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EA08DA-681E-4390-9C4F-1810624C9B4B}" type="datetime1">
              <a:rPr lang="en-US" altLang="en-US"/>
              <a:pPr>
                <a:defRPr/>
              </a:pPr>
              <a:t>8/26/2015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4" name="Slide Number Placeholder 5"/>
          <p:cNvSpPr>
            <a:spLocks noGrp="1"/>
          </p:cNvSpPr>
          <p:nvPr>
            <p:ph type="sldNum" sz="quarter" idx="12"/>
          </p:nvPr>
        </p:nvSpPr>
        <p:spPr/>
        <p:txBody>
          <a:bodyPr/>
          <a:lstStyle>
            <a:lvl1pPr>
              <a:defRPr/>
            </a:lvl1pPr>
          </a:lstStyle>
          <a:p>
            <a:fld id="{BAB99CFD-E5AD-472C-BA13-39450692ECC3}" type="slidenum">
              <a:rPr lang="en-US" altLang="en-US"/>
              <a:pPr/>
              <a:t>‹#›</a:t>
            </a:fld>
            <a:endParaRPr lang="en-US" altLang="en-US"/>
          </a:p>
        </p:txBody>
      </p:sp>
    </p:spTree>
    <p:extLst>
      <p:ext uri="{BB962C8B-B14F-4D97-AF65-F5344CB8AC3E}">
        <p14:creationId xmlns:p14="http://schemas.microsoft.com/office/powerpoint/2010/main" val="3509869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09C5F7-D6BF-44E1-9CFB-E50AC370F658}" type="datetime1">
              <a:rPr lang="en-US" altLang="en-US"/>
              <a:pPr>
                <a:defRPr/>
              </a:pPr>
              <a:t>8/26/2015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7" name="Slide Number Placeholder 5"/>
          <p:cNvSpPr>
            <a:spLocks noGrp="1"/>
          </p:cNvSpPr>
          <p:nvPr>
            <p:ph type="sldNum" sz="quarter" idx="12"/>
          </p:nvPr>
        </p:nvSpPr>
        <p:spPr/>
        <p:txBody>
          <a:bodyPr/>
          <a:lstStyle>
            <a:lvl1pPr>
              <a:defRPr/>
            </a:lvl1pPr>
          </a:lstStyle>
          <a:p>
            <a:fld id="{6F382F3D-E97B-4653-8403-714B6B6896B8}" type="slidenum">
              <a:rPr lang="en-US" altLang="en-US"/>
              <a:pPr/>
              <a:t>‹#›</a:t>
            </a:fld>
            <a:endParaRPr lang="en-US" altLang="en-US"/>
          </a:p>
        </p:txBody>
      </p:sp>
    </p:spTree>
    <p:extLst>
      <p:ext uri="{BB962C8B-B14F-4D97-AF65-F5344CB8AC3E}">
        <p14:creationId xmlns:p14="http://schemas.microsoft.com/office/powerpoint/2010/main" val="42777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99BE879-A790-43D2-85DA-C8F658A79E1D}" type="datetimeFigureOut">
              <a:rPr lang="en-US" smtClean="0"/>
              <a:pPr>
                <a:defRPr/>
              </a:pPr>
              <a:t>8/26/2015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194A0B-5539-4006-845D-305F30244B9D}"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F3CD93-E032-4012-8C71-F3380330C2AD}" type="datetime1">
              <a:rPr lang="en-US" altLang="en-US"/>
              <a:pPr>
                <a:defRPr/>
              </a:pPr>
              <a:t>8/26/2015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7" name="Slide Number Placeholder 5"/>
          <p:cNvSpPr>
            <a:spLocks noGrp="1"/>
          </p:cNvSpPr>
          <p:nvPr>
            <p:ph type="sldNum" sz="quarter" idx="12"/>
          </p:nvPr>
        </p:nvSpPr>
        <p:spPr/>
        <p:txBody>
          <a:bodyPr/>
          <a:lstStyle>
            <a:lvl1pPr>
              <a:defRPr/>
            </a:lvl1pPr>
          </a:lstStyle>
          <a:p>
            <a:fld id="{F307EB2B-18E3-4262-92F7-978070C9E1AF}" type="slidenum">
              <a:rPr lang="en-US" altLang="en-US"/>
              <a:pPr/>
              <a:t>‹#›</a:t>
            </a:fld>
            <a:endParaRPr lang="en-US" altLang="en-US"/>
          </a:p>
        </p:txBody>
      </p:sp>
    </p:spTree>
    <p:extLst>
      <p:ext uri="{BB962C8B-B14F-4D97-AF65-F5344CB8AC3E}">
        <p14:creationId xmlns:p14="http://schemas.microsoft.com/office/powerpoint/2010/main" val="1448337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2045FF-8326-47FA-9508-FED9D31AB9E9}" type="datetime1">
              <a:rPr lang="en-US" altLang="en-US"/>
              <a:pPr>
                <a:defRPr/>
              </a:pPr>
              <a:t>8/26/2015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6" name="Slide Number Placeholder 5"/>
          <p:cNvSpPr>
            <a:spLocks noGrp="1"/>
          </p:cNvSpPr>
          <p:nvPr>
            <p:ph type="sldNum" sz="quarter" idx="12"/>
          </p:nvPr>
        </p:nvSpPr>
        <p:spPr/>
        <p:txBody>
          <a:bodyPr/>
          <a:lstStyle>
            <a:lvl1pPr>
              <a:defRPr/>
            </a:lvl1pPr>
          </a:lstStyle>
          <a:p>
            <a:fld id="{480CF1B9-76F8-420E-B2B0-0F637F1F0EFC}" type="slidenum">
              <a:rPr lang="en-US" altLang="en-US"/>
              <a:pPr/>
              <a:t>‹#›</a:t>
            </a:fld>
            <a:endParaRPr lang="en-US" altLang="en-US"/>
          </a:p>
        </p:txBody>
      </p:sp>
    </p:spTree>
    <p:extLst>
      <p:ext uri="{BB962C8B-B14F-4D97-AF65-F5344CB8AC3E}">
        <p14:creationId xmlns:p14="http://schemas.microsoft.com/office/powerpoint/2010/main" val="2439325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8E4B1B-473C-4357-8AD0-C0E7892DF1FD}" type="datetime1">
              <a:rPr lang="en-US" altLang="en-US"/>
              <a:pPr>
                <a:defRPr/>
              </a:pPr>
              <a:t>8/26/2015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test</a:t>
            </a:r>
          </a:p>
        </p:txBody>
      </p:sp>
      <p:sp>
        <p:nvSpPr>
          <p:cNvPr id="6" name="Slide Number Placeholder 5"/>
          <p:cNvSpPr>
            <a:spLocks noGrp="1"/>
          </p:cNvSpPr>
          <p:nvPr>
            <p:ph type="sldNum" sz="quarter" idx="12"/>
          </p:nvPr>
        </p:nvSpPr>
        <p:spPr/>
        <p:txBody>
          <a:bodyPr/>
          <a:lstStyle>
            <a:lvl1pPr>
              <a:defRPr/>
            </a:lvl1pPr>
          </a:lstStyle>
          <a:p>
            <a:fld id="{C8890E50-BF56-4460-9787-7EC4BAA02DCB}" type="slidenum">
              <a:rPr lang="en-US" altLang="en-US"/>
              <a:pPr/>
              <a:t>‹#›</a:t>
            </a:fld>
            <a:endParaRPr lang="en-US" altLang="en-US"/>
          </a:p>
        </p:txBody>
      </p:sp>
    </p:spTree>
    <p:extLst>
      <p:ext uri="{BB962C8B-B14F-4D97-AF65-F5344CB8AC3E}">
        <p14:creationId xmlns:p14="http://schemas.microsoft.com/office/powerpoint/2010/main" val="380176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95CE0EAA-4132-4472-A75A-41FE810DB2E8}" type="datetimeFigureOut">
              <a:rPr lang="en-US" smtClean="0"/>
              <a:pPr>
                <a:defRPr/>
              </a:pPr>
              <a:t>8/26/2015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695D10-9B82-476C-BC44-8D9E6964C63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96D155A-6A57-4EC9-8520-3E780C9476ED}" type="datetimeFigureOut">
              <a:rPr lang="en-US" smtClean="0"/>
              <a:pPr>
                <a:defRPr/>
              </a:pPr>
              <a:t>8/26/2015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EA38C9-38CC-48EB-873B-9368EFCB5F7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7EC26613-1777-4826-A661-A96233207300}" type="datetimeFigureOut">
              <a:rPr lang="en-US" smtClean="0"/>
              <a:pPr>
                <a:defRPr/>
              </a:pPr>
              <a:t>8/26/2015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FD4E4C7-4CEE-4123-AFF8-7322BE212EC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58E4829-5C15-4CF5-AB03-06B02A10D390}" type="datetimeFigureOut">
              <a:rPr lang="en-US" smtClean="0"/>
              <a:pPr>
                <a:defRPr/>
              </a:pPr>
              <a:t>8/26/2015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B453C5F-0020-479E-B0CA-1054365DF9F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12C60AA-960A-4AD5-AD49-ED520D7D4219}" type="datetimeFigureOut">
              <a:rPr lang="en-US" smtClean="0"/>
              <a:pPr>
                <a:defRPr/>
              </a:pPr>
              <a:t>8/26/2015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45A4928-58B2-4080-9008-181C7C8C08D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DB929F70-468C-48F3-855D-4E7C4018A3BB}" type="datetimeFigureOut">
              <a:rPr lang="en-US" smtClean="0"/>
              <a:pPr>
                <a:defRPr/>
              </a:pPr>
              <a:t>8/26/2015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20C1A7-CE47-4B04-91CD-A06EA2684E76}"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334F775A-E8AD-41B8-84CA-B62318146281}" type="datetimeFigureOut">
              <a:rPr lang="en-US" smtClean="0"/>
              <a:pPr>
                <a:defRPr/>
              </a:pPr>
              <a:t>8/26/2015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524C5542-0C34-4E66-9618-D03EFC1C034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pPr>
              <a:defRPr/>
            </a:pPr>
            <a:fld id="{E1805E06-DA5D-4B83-BA56-43AF4226A90B}" type="datetimeFigureOut">
              <a:rPr lang="en-US" smtClean="0"/>
              <a:pPr>
                <a:defRPr/>
              </a:pPr>
              <a:t>8/26/2015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pPr>
              <a:defRPr/>
            </a:pPr>
            <a:fld id="{03242F7E-C856-4A52-B5F4-C2FF677162D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defTabSz="457200">
              <a:defRPr/>
            </a:pPr>
            <a:fld id="{6A93B460-14CE-4E90-B16D-D8450428F2D0}" type="datetime1">
              <a:rPr lang="en-US" altLang="en-US">
                <a:latin typeface="Calibri" pitchFamily="34" charset="0"/>
                <a:ea typeface="MS PGothic" pitchFamily="34" charset="-128"/>
                <a:cs typeface="+mn-cs"/>
              </a:rPr>
              <a:pPr defTabSz="457200">
                <a:defRPr/>
              </a:pPr>
              <a:t>8/26/2015</a:t>
            </a:fld>
            <a:endParaRPr lang="en-US" altLang="en-US">
              <a:latin typeface="Calibri" pitchFamily="34" charset="0"/>
              <a:ea typeface="MS PGothic" pitchFamily="34" charset="-128"/>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r>
              <a:rPr lang="en-US">
                <a:solidFill>
                  <a:prstClr val="black">
                    <a:tint val="75000"/>
                  </a:prstClr>
                </a:solidFill>
              </a:rPr>
              <a:t>test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a:fld id="{EFB47F72-B61C-4C25-A83C-F2D38566CFC9}" type="slidenum">
              <a:rPr lang="en-US" altLang="en-US" smtClean="0">
                <a:latin typeface="Calibri" pitchFamily="34" charset="0"/>
                <a:ea typeface="MS PGothic" pitchFamily="34" charset="-128"/>
                <a:cs typeface="+mn-cs"/>
              </a:rPr>
              <a:pPr defTabSz="457200"/>
              <a:t>‹#›</a:t>
            </a:fld>
            <a:endParaRPr lang="en-US" altLang="en-US" smtClean="0">
              <a:latin typeface="Calibri" pitchFamily="34" charset="0"/>
              <a:ea typeface="MS PGothic" pitchFamily="34" charset="-128"/>
              <a:cs typeface="+mn-cs"/>
            </a:endParaRPr>
          </a:p>
        </p:txBody>
      </p:sp>
    </p:spTree>
    <p:extLst>
      <p:ext uri="{BB962C8B-B14F-4D97-AF65-F5344CB8AC3E}">
        <p14:creationId xmlns:p14="http://schemas.microsoft.com/office/powerpoint/2010/main" val="31594772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ni.scholastic.com/SN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classdojo.com/resourc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8" Type="http://schemas.openxmlformats.org/officeDocument/2006/relationships/hyperlink" Target="mailto:kbreeden.res@catoosa.k12.ga.us" TargetMode="External"/><Relationship Id="rId3" Type="http://schemas.openxmlformats.org/officeDocument/2006/relationships/hyperlink" Target="mailto:lwhitely.res@catoosa.k12.ga.us" TargetMode="External"/><Relationship Id="rId7" Type="http://schemas.openxmlformats.org/officeDocument/2006/relationships/hyperlink" Target="mailto:vconey.res@catoosa.k12.ga.us" TargetMode="External"/><Relationship Id="rId2" Type="http://schemas.openxmlformats.org/officeDocument/2006/relationships/hyperlink" Target="mailto:tbearden.res@catoosa.k12.ga.us" TargetMode="External"/><Relationship Id="rId1" Type="http://schemas.openxmlformats.org/officeDocument/2006/relationships/slideLayout" Target="../slideLayouts/slideLayout2.xml"/><Relationship Id="rId6" Type="http://schemas.openxmlformats.org/officeDocument/2006/relationships/hyperlink" Target="mailto:rcross.res@catoosa.k12.ga.us" TargetMode="External"/><Relationship Id="rId5" Type="http://schemas.openxmlformats.org/officeDocument/2006/relationships/hyperlink" Target="mailto:mbruce.res@catoosa.k12.ga.us" TargetMode="External"/><Relationship Id="rId10" Type="http://schemas.openxmlformats.org/officeDocument/2006/relationships/hyperlink" Target="mailto:gbacha.res@catoosa.k12.ga.us" TargetMode="External"/><Relationship Id="rId4" Type="http://schemas.openxmlformats.org/officeDocument/2006/relationships/hyperlink" Target="mailto:dbaker.res@catoosa.k12.ga.us" TargetMode="External"/><Relationship Id="rId9" Type="http://schemas.openxmlformats.org/officeDocument/2006/relationships/hyperlink" Target="mailto:jduncan.res@catoosa.k12.ga.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181600"/>
            <a:ext cx="4572000" cy="1219200"/>
          </a:xfrm>
        </p:spPr>
        <p:txBody>
          <a:bodyPr>
            <a:noAutofit/>
          </a:bodyPr>
          <a:lstStyle/>
          <a:p>
            <a:pPr algn="ctr" fontAlgn="auto">
              <a:spcAft>
                <a:spcPts val="0"/>
              </a:spcAft>
              <a:defRPr/>
            </a:pPr>
            <a:r>
              <a:rPr lang="en-US" sz="3600" dirty="0" smtClean="0">
                <a:solidFill>
                  <a:schemeClr val="accent1">
                    <a:satMod val="150000"/>
                  </a:schemeClr>
                </a:solidFill>
                <a:latin typeface="LD String Bean" pitchFamily="2" charset="0"/>
              </a:rPr>
              <a:t>Back to School Night </a:t>
            </a:r>
            <a:br>
              <a:rPr lang="en-US" sz="3600" dirty="0" smtClean="0">
                <a:solidFill>
                  <a:schemeClr val="accent1">
                    <a:satMod val="150000"/>
                  </a:schemeClr>
                </a:solidFill>
                <a:latin typeface="LD String Bean" pitchFamily="2" charset="0"/>
              </a:rPr>
            </a:br>
            <a:r>
              <a:rPr lang="en-US" sz="3600" smtClean="0">
                <a:latin typeface="LD String Bean" pitchFamily="2" charset="0"/>
              </a:rPr>
              <a:t>August 27</a:t>
            </a:r>
            <a:r>
              <a:rPr lang="en-US" sz="3600" smtClean="0">
                <a:solidFill>
                  <a:schemeClr val="accent1">
                    <a:satMod val="150000"/>
                  </a:schemeClr>
                </a:solidFill>
                <a:latin typeface="LD String Bean" pitchFamily="2" charset="0"/>
              </a:rPr>
              <a:t>, 2015</a:t>
            </a:r>
            <a:r>
              <a:rPr lang="en-US" sz="3600" dirty="0" smtClean="0">
                <a:solidFill>
                  <a:schemeClr val="accent1">
                    <a:satMod val="150000"/>
                  </a:schemeClr>
                </a:solidFill>
                <a:latin typeface="LD String Bean" pitchFamily="2" charset="0"/>
              </a:rPr>
              <a:t/>
            </a:r>
            <a:br>
              <a:rPr lang="en-US" sz="3600" dirty="0" smtClean="0">
                <a:solidFill>
                  <a:schemeClr val="accent1">
                    <a:satMod val="150000"/>
                  </a:schemeClr>
                </a:solidFill>
                <a:latin typeface="LD String Bean" pitchFamily="2" charset="0"/>
              </a:rPr>
            </a:br>
            <a:r>
              <a:rPr lang="en-US" sz="3600" dirty="0" smtClean="0">
                <a:solidFill>
                  <a:schemeClr val="accent1">
                    <a:satMod val="150000"/>
                  </a:schemeClr>
                </a:solidFill>
                <a:latin typeface="LD String Bean" pitchFamily="2" charset="0"/>
              </a:rPr>
              <a:t> 6:30p.m.-7:30p.m.</a:t>
            </a:r>
            <a:endParaRPr lang="en-US" sz="3600" dirty="0">
              <a:solidFill>
                <a:schemeClr val="accent1">
                  <a:satMod val="150000"/>
                </a:schemeClr>
              </a:solidFill>
              <a:latin typeface="LD String Bean" pitchFamily="2" charset="0"/>
            </a:endParaRPr>
          </a:p>
        </p:txBody>
      </p:sp>
      <p:sp>
        <p:nvSpPr>
          <p:cNvPr id="3" name="Subtitle 2"/>
          <p:cNvSpPr>
            <a:spLocks noGrp="1"/>
          </p:cNvSpPr>
          <p:nvPr>
            <p:ph type="subTitle" idx="1"/>
          </p:nvPr>
        </p:nvSpPr>
        <p:spPr>
          <a:xfrm>
            <a:off x="533400" y="381000"/>
            <a:ext cx="8077200" cy="1500188"/>
          </a:xfrm>
        </p:spPr>
        <p:txBody>
          <a:bodyPr rtlCol="0">
            <a:normAutofit/>
          </a:bodyPr>
          <a:lstStyle/>
          <a:p>
            <a:pPr algn="ctr" fontAlgn="auto">
              <a:spcBef>
                <a:spcPts val="0"/>
              </a:spcBef>
              <a:spcAft>
                <a:spcPts val="0"/>
              </a:spcAft>
              <a:buFont typeface="Wingdings 2"/>
              <a:buNone/>
              <a:defRPr/>
            </a:pPr>
            <a:r>
              <a:rPr lang="en-US" sz="7200" dirty="0" smtClean="0">
                <a:latin typeface="LD String Bean" pitchFamily="2" charset="0"/>
              </a:rPr>
              <a:t>Welcome Superhero Parents</a:t>
            </a:r>
            <a:endParaRPr lang="en-US" sz="7200" dirty="0">
              <a:latin typeface="LD String Bean" pitchFamily="2" charset="0"/>
            </a:endParaRPr>
          </a:p>
        </p:txBody>
      </p:sp>
      <p:pic>
        <p:nvPicPr>
          <p:cNvPr id="68610" name="Picture 2" descr="http://t0.gstatic.com/images?q=tbn:ANd9GcQeIGXgVSfittT0HvsIhwlZ7LtOizaRd9HK670Y12abAgTI8gusFGYj-Y65zA"/>
          <p:cNvPicPr>
            <a:picLocks noChangeAspect="1" noChangeArrowheads="1"/>
          </p:cNvPicPr>
          <p:nvPr/>
        </p:nvPicPr>
        <p:blipFill>
          <a:blip r:embed="rId2" cstate="print"/>
          <a:srcRect/>
          <a:stretch>
            <a:fillRect/>
          </a:stretch>
        </p:blipFill>
        <p:spPr bwMode="auto">
          <a:xfrm>
            <a:off x="3124200" y="1905000"/>
            <a:ext cx="3331028" cy="29146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Georgia Milestones Testing</a:t>
            </a:r>
            <a:endParaRPr lang="en-US" dirty="0">
              <a:solidFill>
                <a:schemeClr val="accent1">
                  <a:satMod val="150000"/>
                </a:schemeClr>
              </a:solidFill>
              <a:latin typeface="LD String Bean" pitchFamily="2" charset="0"/>
            </a:endParaRPr>
          </a:p>
        </p:txBody>
      </p:sp>
      <p:sp>
        <p:nvSpPr>
          <p:cNvPr id="18435" name="Content Placeholder 2"/>
          <p:cNvSpPr>
            <a:spLocks noGrp="1"/>
          </p:cNvSpPr>
          <p:nvPr>
            <p:ph idx="1"/>
          </p:nvPr>
        </p:nvSpPr>
        <p:spPr/>
        <p:txBody>
          <a:bodyPr>
            <a:normAutofit lnSpcReduction="10000"/>
          </a:bodyPr>
          <a:lstStyle/>
          <a:p>
            <a:r>
              <a:rPr lang="en-US" dirty="0" smtClean="0">
                <a:latin typeface="LD String Bean" pitchFamily="2" charset="0"/>
              </a:rPr>
              <a:t>In 4th grade there is only 1 standardized test during the year. </a:t>
            </a:r>
          </a:p>
          <a:p>
            <a:r>
              <a:rPr lang="en-US" dirty="0" smtClean="0">
                <a:latin typeface="LD String Bean" pitchFamily="2" charset="0"/>
              </a:rPr>
              <a:t>This test will combine multiple choice questions along with open-ended questions that require students to write out their answer or explain their reasoning.</a:t>
            </a:r>
          </a:p>
          <a:p>
            <a:r>
              <a:rPr lang="en-US" dirty="0" smtClean="0"/>
              <a:t>Milestone Test Dates:  April 18th-22</a:t>
            </a:r>
            <a:r>
              <a:rPr lang="en-US" baseline="30000" dirty="0" smtClean="0"/>
              <a:t>nd</a:t>
            </a:r>
            <a:endParaRPr lang="en-US" dirty="0" smtClean="0"/>
          </a:p>
          <a:p>
            <a:pPr marL="118872" indent="0">
              <a:buNone/>
            </a:pPr>
            <a:r>
              <a:rPr lang="en-US" dirty="0"/>
              <a:t>	</a:t>
            </a:r>
            <a:r>
              <a:rPr lang="en-US" sz="2800" dirty="0" smtClean="0"/>
              <a:t>Monday—ELA</a:t>
            </a:r>
          </a:p>
          <a:p>
            <a:pPr marL="118872" indent="0">
              <a:buNone/>
            </a:pPr>
            <a:r>
              <a:rPr lang="en-US" sz="2800" dirty="0"/>
              <a:t>	</a:t>
            </a:r>
            <a:r>
              <a:rPr lang="en-US" sz="2800" dirty="0" smtClean="0"/>
              <a:t>Tuesday—Writing</a:t>
            </a:r>
          </a:p>
          <a:p>
            <a:pPr marL="118872" indent="0">
              <a:buNone/>
            </a:pPr>
            <a:r>
              <a:rPr lang="en-US" sz="2800" dirty="0"/>
              <a:t>	</a:t>
            </a:r>
            <a:r>
              <a:rPr lang="en-US" sz="2800" dirty="0" smtClean="0"/>
              <a:t>Wednesday—Math</a:t>
            </a:r>
          </a:p>
          <a:p>
            <a:pPr marL="118872" indent="0">
              <a:buNone/>
            </a:pPr>
            <a:r>
              <a:rPr lang="en-US" sz="2800" dirty="0"/>
              <a:t>	</a:t>
            </a:r>
            <a:r>
              <a:rPr lang="en-US" sz="2800" dirty="0" smtClean="0"/>
              <a:t>Thursday—Science</a:t>
            </a:r>
          </a:p>
          <a:p>
            <a:pPr marL="118872" indent="0">
              <a:buNone/>
            </a:pPr>
            <a:r>
              <a:rPr lang="en-US" sz="2800" dirty="0"/>
              <a:t>	</a:t>
            </a:r>
            <a:r>
              <a:rPr lang="en-US" sz="2800" dirty="0" smtClean="0"/>
              <a:t>Friday—Social Studies</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Newsletter </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p:txBody>
          <a:bodyPr rtlCol="0">
            <a:normAutofit/>
          </a:bodyPr>
          <a:lstStyle/>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Please read the weekly newsletter carefully to ensure that you do not miss important information and dates.</a:t>
            </a: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Each team will share with you how the newsletter will be sent home.</a:t>
            </a:r>
          </a:p>
          <a:p>
            <a:pPr marL="118872" indent="0" fontAlgn="auto">
              <a:lnSpc>
                <a:spcPct val="90000"/>
              </a:lnSpc>
              <a:spcBef>
                <a:spcPts val="0"/>
              </a:spcBef>
              <a:spcAft>
                <a:spcPts val="0"/>
              </a:spcAft>
              <a:buNone/>
              <a:defRPr/>
            </a:pPr>
            <a:endParaRPr lang="en-US" dirty="0" smtClean="0">
              <a:latin typeface="LD String Bea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Birthdays and Celebrations</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We allow birthday celebrations at the end of day. Please arrange birthday treats with your child’s homeroom teacher at least ONE DAY IN ADVANCE to send/bring them to school.  All birthday treats must be store bought and sealed in the original package with the ingredient list attached. Please bring boxed fruit punch or juice instead of soda if you wish to contribute a drink.</a:t>
            </a:r>
          </a:p>
          <a:p>
            <a:pPr marL="438912" indent="-320040" fontAlgn="auto">
              <a:lnSpc>
                <a:spcPct val="90000"/>
              </a:lnSpc>
              <a:spcBef>
                <a:spcPts val="0"/>
              </a:spcBef>
              <a:spcAft>
                <a:spcPts val="0"/>
              </a:spcAft>
              <a:buFont typeface="Wingdings 2"/>
              <a:buChar char=""/>
              <a:defRPr/>
            </a:pPr>
            <a:endParaRPr lang="en-US" dirty="0" smtClean="0">
              <a:latin typeface="LD String Bean" pitchFamily="2" charset="0"/>
            </a:endParaRP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We do have several students with food allergies.  Please check with your child’s homeroom teacher for appropriate treats.</a:t>
            </a:r>
          </a:p>
          <a:p>
            <a:pPr marL="438912" indent="-320040" fontAlgn="auto">
              <a:lnSpc>
                <a:spcPct val="90000"/>
              </a:lnSpc>
              <a:spcBef>
                <a:spcPts val="0"/>
              </a:spcBef>
              <a:spcAft>
                <a:spcPts val="0"/>
              </a:spcAft>
              <a:buNone/>
              <a:defRPr/>
            </a:pPr>
            <a:endParaRPr lang="en-US" dirty="0" smtClean="0">
              <a:latin typeface="LD String Bean" pitchFamily="2" charset="0"/>
            </a:endParaRP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We will have four classroom celebrations during the year.  They will be Fall Celebration, Christmas, Valentine’s Day, and End of the Year.  As each celebration approaches you will receive announcements in the Tuesday Folder and be given the  opportunity to donate items for the class. </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Tuesday Folders</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p:txBody>
          <a:bodyPr rtlCol="0">
            <a:normAutofit/>
          </a:bodyPr>
          <a:lstStyle/>
          <a:p>
            <a:pPr marL="438912" indent="-320040" fontAlgn="auto">
              <a:lnSpc>
                <a:spcPct val="80000"/>
              </a:lnSpc>
              <a:spcBef>
                <a:spcPts val="0"/>
              </a:spcBef>
              <a:spcAft>
                <a:spcPts val="0"/>
              </a:spcAft>
              <a:buFont typeface="Wingdings 2"/>
              <a:buChar char=""/>
              <a:defRPr/>
            </a:pPr>
            <a:r>
              <a:rPr lang="en-US" dirty="0" smtClean="0">
                <a:latin typeface="LD String Bean" pitchFamily="2" charset="0"/>
              </a:rPr>
              <a:t>Each week on Tuesday a folder will be sent home with your child’s graded work for the week, school announcements and forms that need to be filled-out, signed and returned to school.</a:t>
            </a:r>
          </a:p>
          <a:p>
            <a:pPr marL="438912" indent="-320040" fontAlgn="auto">
              <a:lnSpc>
                <a:spcPct val="80000"/>
              </a:lnSpc>
              <a:spcBef>
                <a:spcPts val="0"/>
              </a:spcBef>
              <a:spcAft>
                <a:spcPts val="0"/>
              </a:spcAft>
              <a:buFont typeface="Wingdings 2"/>
              <a:buChar char=""/>
              <a:defRPr/>
            </a:pPr>
            <a:r>
              <a:rPr lang="en-US" dirty="0" smtClean="0">
                <a:latin typeface="LD String Bean" pitchFamily="2" charset="0"/>
              </a:rPr>
              <a:t>Please review all papers and work with your student.  There may be some papers that need to be corrected and returned. </a:t>
            </a:r>
          </a:p>
          <a:p>
            <a:pPr marL="438912" indent="-320040" fontAlgn="auto">
              <a:lnSpc>
                <a:spcPct val="80000"/>
              </a:lnSpc>
              <a:spcBef>
                <a:spcPts val="0"/>
              </a:spcBef>
              <a:spcAft>
                <a:spcPts val="0"/>
              </a:spcAft>
              <a:buFont typeface="Wingdings 2"/>
              <a:buChar char=""/>
              <a:defRPr/>
            </a:pPr>
            <a:r>
              <a:rPr lang="en-US" dirty="0" smtClean="0">
                <a:latin typeface="LD String Bean" pitchFamily="2" charset="0"/>
              </a:rPr>
              <a:t>All Tuesday folders should be signed and returned on Wednesday morning. </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Attendance</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a:xfrm>
            <a:off x="457200" y="1524001"/>
            <a:ext cx="8382000" cy="5334000"/>
          </a:xfrm>
        </p:spPr>
        <p:txBody>
          <a:bodyPr rtlCol="0">
            <a:normAutofit/>
          </a:bodyPr>
          <a:lstStyle/>
          <a:p>
            <a:pPr marL="438912" indent="-320040" fontAlgn="auto">
              <a:lnSpc>
                <a:spcPct val="80000"/>
              </a:lnSpc>
              <a:spcBef>
                <a:spcPts val="0"/>
              </a:spcBef>
              <a:spcAft>
                <a:spcPts val="0"/>
              </a:spcAft>
              <a:buFont typeface="Wingdings 2"/>
              <a:buChar char=""/>
              <a:defRPr/>
            </a:pPr>
            <a:r>
              <a:rPr lang="en-US" sz="2595" dirty="0" smtClean="0">
                <a:latin typeface="LD String Bean" pitchFamily="2" charset="0"/>
              </a:rPr>
              <a:t>It is vital for students to be at school each and every day. Each time a student misses a day of school they miss at least 5 lessons and activities that often can’t be made up. </a:t>
            </a:r>
          </a:p>
          <a:p>
            <a:pPr marL="438912" indent="-320040" fontAlgn="auto">
              <a:lnSpc>
                <a:spcPct val="80000"/>
              </a:lnSpc>
              <a:spcBef>
                <a:spcPts val="0"/>
              </a:spcBef>
              <a:spcAft>
                <a:spcPts val="0"/>
              </a:spcAft>
              <a:buFont typeface="Wingdings 2"/>
              <a:buChar char=""/>
              <a:defRPr/>
            </a:pPr>
            <a:r>
              <a:rPr lang="en-US" sz="2595" dirty="0" smtClean="0">
                <a:latin typeface="LD String Bean" pitchFamily="2" charset="0"/>
              </a:rPr>
              <a:t> We understand that at times it is necessary for a student to miss a day of school.   The following attendance policy is that of the Catoosa County Board of Education and can also be found in the county handbook.</a:t>
            </a:r>
          </a:p>
          <a:p>
            <a:pPr marL="438912" indent="-320040" fontAlgn="auto">
              <a:lnSpc>
                <a:spcPct val="80000"/>
              </a:lnSpc>
              <a:spcBef>
                <a:spcPts val="0"/>
              </a:spcBef>
              <a:spcAft>
                <a:spcPts val="0"/>
              </a:spcAft>
              <a:buFont typeface="Wingdings 2"/>
              <a:buChar char=""/>
              <a:defRPr/>
            </a:pPr>
            <a:r>
              <a:rPr lang="en-US" sz="2595" dirty="0" smtClean="0">
                <a:latin typeface="LD String Bean" pitchFamily="2" charset="0"/>
              </a:rPr>
              <a:t>Students may be dropped off at school beginning at 7:00 am.  Class begins promptly at 8:00 am.  Any student (except morning bus riders) arriving after 8:00 am will be counted tardy. </a:t>
            </a:r>
          </a:p>
          <a:p>
            <a:pPr marL="438912" indent="-320040" fontAlgn="auto">
              <a:lnSpc>
                <a:spcPct val="80000"/>
              </a:lnSpc>
              <a:spcBef>
                <a:spcPts val="0"/>
              </a:spcBef>
              <a:spcAft>
                <a:spcPts val="0"/>
              </a:spcAft>
              <a:buFont typeface="Wingdings 2"/>
              <a:buChar char=""/>
              <a:defRPr/>
            </a:pPr>
            <a:r>
              <a:rPr lang="en-US" sz="2595" dirty="0" smtClean="0">
                <a:latin typeface="LD String Bean" pitchFamily="2" charset="0"/>
              </a:rPr>
              <a:t>In the event that a student must miss a day of school a note will need to be sent to excuse the absence within 3 days of the absence. </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a:lnSpc>
                <a:spcPct val="80000"/>
              </a:lnSpc>
              <a:defRPr/>
            </a:pPr>
            <a:r>
              <a:rPr lang="en-US" dirty="0" smtClean="0">
                <a:latin typeface="LD String Bean" pitchFamily="2" charset="0"/>
              </a:rPr>
              <a:t>Students that miss school due to a doctor or dental appointment are only excused for the time required for the appointment, unless the doctor writes a note that the student is unable to attend school that day.</a:t>
            </a:r>
          </a:p>
          <a:p>
            <a:pPr>
              <a:lnSpc>
                <a:spcPct val="80000"/>
              </a:lnSpc>
              <a:defRPr/>
            </a:pPr>
            <a:r>
              <a:rPr lang="en-US" dirty="0" smtClean="0">
                <a:latin typeface="LD String Bean" pitchFamily="2" charset="0"/>
              </a:rPr>
              <a:t>Students should see each teacher for their make-up 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Medications</a:t>
            </a:r>
            <a:endParaRPr lang="en-US" dirty="0">
              <a:solidFill>
                <a:schemeClr val="accent1">
                  <a:satMod val="150000"/>
                </a:schemeClr>
              </a:solidFill>
              <a:latin typeface="LD String Bean" pitchFamily="2" charset="0"/>
            </a:endParaRPr>
          </a:p>
        </p:txBody>
      </p:sp>
      <p:sp>
        <p:nvSpPr>
          <p:cNvPr id="21507" name="Content Placeholder 2"/>
          <p:cNvSpPr>
            <a:spLocks noGrp="1"/>
          </p:cNvSpPr>
          <p:nvPr>
            <p:ph idx="1"/>
          </p:nvPr>
        </p:nvSpPr>
        <p:spPr/>
        <p:txBody>
          <a:bodyPr>
            <a:normAutofit/>
          </a:bodyPr>
          <a:lstStyle/>
          <a:p>
            <a:r>
              <a:rPr lang="en-US" dirty="0" smtClean="0">
                <a:latin typeface="LD String Bean" pitchFamily="2" charset="0"/>
              </a:rPr>
              <a:t>All medications must be brought to the school by a parent or guardian and given directly to our school nurse.</a:t>
            </a:r>
          </a:p>
          <a:p>
            <a:r>
              <a:rPr lang="en-US" dirty="0" smtClean="0">
                <a:latin typeface="LD String Bean" pitchFamily="2" charset="0"/>
              </a:rPr>
              <a:t>Inhalers may NOT be kept in backpacks</a:t>
            </a:r>
          </a:p>
          <a:p>
            <a:r>
              <a:rPr lang="en-US" dirty="0" smtClean="0">
                <a:latin typeface="LD String Bean" pitchFamily="2" charset="0"/>
              </a:rPr>
              <a:t>Medications are NEVER allowed on the bus.</a:t>
            </a:r>
          </a:p>
          <a:p>
            <a:r>
              <a:rPr lang="en-US" dirty="0" smtClean="0">
                <a:latin typeface="LD String Bean" pitchFamily="2" charset="0"/>
              </a:rPr>
              <a:t>Parents must fill out a medication form with the nurse in order for us to give medication here at school.</a:t>
            </a:r>
          </a:p>
          <a:p>
            <a:r>
              <a:rPr lang="en-US" dirty="0" smtClean="0">
                <a:latin typeface="LD String Bean" pitchFamily="2" charset="0"/>
              </a:rPr>
              <a:t>All over the counter products are considered medication, including cough drops.</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Fourth Grade Field </a:t>
            </a:r>
            <a:r>
              <a:rPr lang="en-US" dirty="0" smtClean="0"/>
              <a:t>Trips	</a:t>
            </a:r>
            <a:endParaRPr lang="en-US" dirty="0"/>
          </a:p>
        </p:txBody>
      </p:sp>
      <p:sp>
        <p:nvSpPr>
          <p:cNvPr id="6" name="Text Placeholder 5"/>
          <p:cNvSpPr>
            <a:spLocks noGrp="1"/>
          </p:cNvSpPr>
          <p:nvPr>
            <p:ph idx="1"/>
          </p:nvPr>
        </p:nvSpPr>
        <p:spPr/>
        <p:txBody>
          <a:bodyPr>
            <a:normAutofit/>
          </a:bodyPr>
          <a:lstStyle/>
          <a:p>
            <a:pPr marL="342900" indent="-342900">
              <a:buFont typeface="Arial" pitchFamily="34" charset="0"/>
              <a:buChar char="•"/>
            </a:pPr>
            <a:r>
              <a:rPr lang="en-US" dirty="0" smtClean="0"/>
              <a:t>New </a:t>
            </a:r>
            <a:r>
              <a:rPr lang="en-US" dirty="0" err="1" smtClean="0"/>
              <a:t>Echota</a:t>
            </a:r>
            <a:r>
              <a:rPr lang="en-US" dirty="0" smtClean="0"/>
              <a:t> State Park	</a:t>
            </a:r>
          </a:p>
          <a:p>
            <a:pPr marL="900684" lvl="2" indent="-342900"/>
            <a:r>
              <a:rPr lang="en-US" dirty="0" smtClean="0"/>
              <a:t>Calhoun, Georgia</a:t>
            </a:r>
          </a:p>
          <a:p>
            <a:pPr marL="1120140" lvl="3" indent="-342900"/>
            <a:r>
              <a:rPr lang="en-US" dirty="0" smtClean="0"/>
              <a:t>Mid October</a:t>
            </a:r>
          </a:p>
          <a:p>
            <a:pPr marL="1120140" lvl="3" indent="-342900">
              <a:buFont typeface="Arial" pitchFamily="34" charset="0"/>
              <a:buChar char="•"/>
            </a:pPr>
            <a:r>
              <a:rPr lang="en-US" dirty="0" smtClean="0"/>
              <a:t>Estimated cost between $5 and $10 </a:t>
            </a:r>
          </a:p>
          <a:p>
            <a:pPr marL="342900" indent="-342900">
              <a:buFont typeface="Arial" pitchFamily="34" charset="0"/>
              <a:buChar char="•"/>
            </a:pPr>
            <a:r>
              <a:rPr lang="en-US" dirty="0" smtClean="0"/>
              <a:t>U.S. Space and Rocket Center</a:t>
            </a:r>
          </a:p>
          <a:p>
            <a:pPr marL="635508" lvl="1" indent="-342900">
              <a:buFont typeface="Arial" pitchFamily="34" charset="0"/>
              <a:buChar char="•"/>
            </a:pPr>
            <a:r>
              <a:rPr lang="en-US" dirty="0" smtClean="0"/>
              <a:t>Huntsville Alabama</a:t>
            </a:r>
          </a:p>
          <a:p>
            <a:pPr marL="900684" lvl="2" indent="-342900">
              <a:buFont typeface="Arial" pitchFamily="34" charset="0"/>
              <a:buChar char="•"/>
            </a:pPr>
            <a:r>
              <a:rPr lang="en-US" dirty="0" smtClean="0"/>
              <a:t>May 20, 2016</a:t>
            </a:r>
          </a:p>
          <a:p>
            <a:pPr marL="1120140" lvl="3" indent="-342900">
              <a:buFont typeface="Arial" pitchFamily="34" charset="0"/>
              <a:buChar char="•"/>
            </a:pPr>
            <a:r>
              <a:rPr lang="en-US" dirty="0" smtClean="0"/>
              <a:t>Extended Day Trip </a:t>
            </a:r>
          </a:p>
          <a:p>
            <a:pPr marL="1120140" lvl="3" indent="-342900">
              <a:buFont typeface="Arial" pitchFamily="34" charset="0"/>
              <a:buChar char="•"/>
            </a:pPr>
            <a:r>
              <a:rPr lang="en-US" dirty="0" smtClean="0"/>
              <a:t>Estimated Cost $55 per student</a:t>
            </a:r>
          </a:p>
          <a:p>
            <a:pPr marL="1120140" lvl="3" indent="-342900">
              <a:buFont typeface="Arial" pitchFamily="34" charset="0"/>
              <a:buChar char="•"/>
            </a:pPr>
            <a:r>
              <a:rPr lang="en-US" dirty="0" smtClean="0"/>
              <a:t>Begin Making Payments in November  </a:t>
            </a:r>
          </a:p>
          <a:p>
            <a:pPr marL="0" indent="0">
              <a:buNone/>
            </a:pPr>
            <a:endParaRPr lang="en-US" dirty="0"/>
          </a:p>
        </p:txBody>
      </p:sp>
    </p:spTree>
    <p:extLst>
      <p:ext uri="{BB962C8B-B14F-4D97-AF65-F5344CB8AC3E}">
        <p14:creationId xmlns:p14="http://schemas.microsoft.com/office/powerpoint/2010/main" val="4116976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162800" cy="978408"/>
          </a:xfrm>
        </p:spPr>
        <p:txBody>
          <a:bodyPr>
            <a:noAutofit/>
          </a:bodyPr>
          <a:lstStyle/>
          <a:p>
            <a:r>
              <a:rPr lang="en-US" sz="4400" dirty="0" smtClean="0"/>
              <a:t>Team T-Shirt	for Fieldtrips</a:t>
            </a:r>
            <a:endParaRPr lang="en-US" sz="4400" dirty="0"/>
          </a:p>
        </p:txBody>
      </p:sp>
      <p:sp>
        <p:nvSpPr>
          <p:cNvPr id="9" name="Text Placeholder 8"/>
          <p:cNvSpPr>
            <a:spLocks noGrp="1"/>
          </p:cNvSpPr>
          <p:nvPr>
            <p:ph type="body" sz="half" idx="2"/>
          </p:nvPr>
        </p:nvSpPr>
        <p:spPr/>
        <p:txBody>
          <a:bodyPr>
            <a:normAutofit/>
          </a:bodyPr>
          <a:lstStyle/>
          <a:p>
            <a:pPr>
              <a:buFont typeface="Wingdings" charset="2"/>
              <a:buChar char="u"/>
            </a:pPr>
            <a:r>
              <a:rPr lang="en-US" sz="1800" dirty="0" smtClean="0"/>
              <a:t>We would like for all of our Superhero students to have our grade t-shirt for field trips and special events this year.</a:t>
            </a:r>
          </a:p>
          <a:p>
            <a:pPr>
              <a:buFont typeface="Wingdings" charset="2"/>
              <a:buChar char="u"/>
            </a:pPr>
            <a:endParaRPr lang="en-US" sz="1800" dirty="0" smtClean="0"/>
          </a:p>
          <a:p>
            <a:pPr>
              <a:buFont typeface="Wingdings" charset="2"/>
              <a:buChar char="u"/>
            </a:pPr>
            <a:r>
              <a:rPr lang="en-US" sz="1800" dirty="0" smtClean="0"/>
              <a:t>The cost of each shirt is $12.</a:t>
            </a:r>
          </a:p>
          <a:p>
            <a:pPr>
              <a:buFont typeface="Wingdings" charset="2"/>
              <a:buChar char="u"/>
            </a:pPr>
            <a:endParaRPr lang="en-US" sz="1800" dirty="0" smtClean="0"/>
          </a:p>
          <a:p>
            <a:pPr>
              <a:buFont typeface="Wingdings" charset="2"/>
              <a:buChar char="u"/>
            </a:pPr>
            <a:r>
              <a:rPr lang="en-US" sz="1800" dirty="0" smtClean="0"/>
              <a:t>Orders are due no later than September 4th.</a:t>
            </a:r>
          </a:p>
          <a:p>
            <a:pPr>
              <a:buFont typeface="Wingdings" charset="2"/>
              <a:buChar char="u"/>
            </a:pPr>
            <a:endParaRPr lang="en-US" sz="1800" dirty="0" smtClean="0"/>
          </a:p>
          <a:p>
            <a:pPr>
              <a:buFont typeface="Wingdings" charset="2"/>
              <a:buChar char="u"/>
            </a:pPr>
            <a:r>
              <a:rPr lang="en-US" sz="1800" dirty="0" smtClean="0"/>
              <a:t>The image to the right is what the t-shirt will look like.</a:t>
            </a:r>
            <a:endParaRPr lang="en-US" sz="1800" dirty="0"/>
          </a:p>
        </p:txBody>
      </p:sp>
      <p:pic>
        <p:nvPicPr>
          <p:cNvPr id="5" name="Content Placeholder 4" descr=":_NTU4MDlGMkUuQ2F0b29zYS5SRVMuMjAwLjIwMDAwMEQuMS4xOUEyQS4xQDQ1OjU1ODA5RjJFLkNhdG9vc2EuUkVTLjEwMC4xNjI2NjY0LjEuMTQ5QTIuMUAxOjcuQ2F0b29zYS5SRVMuMTAwLjAuMS4wLjFAMTY-.jpg"/>
          <p:cNvPicPr>
            <a:picLocks noGrp="1"/>
          </p:cNvPicPr>
          <p:nvPr>
            <p:ph idx="1"/>
          </p:nvPr>
        </p:nvPicPr>
        <p:blipFill>
          <a:blip r:embed="rId2"/>
          <a:srcRect/>
          <a:stretch>
            <a:fillRect/>
          </a:stretch>
        </p:blipFill>
        <p:spPr bwMode="auto">
          <a:xfrm>
            <a:off x="3505200" y="1828801"/>
            <a:ext cx="4754562" cy="44735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Websites 	</a:t>
            </a:r>
            <a:endParaRPr lang="en-US" dirty="0"/>
          </a:p>
        </p:txBody>
      </p:sp>
      <p:sp>
        <p:nvSpPr>
          <p:cNvPr id="6" name="Content Placeholder 5"/>
          <p:cNvSpPr>
            <a:spLocks noGrp="1"/>
          </p:cNvSpPr>
          <p:nvPr>
            <p:ph idx="1"/>
          </p:nvPr>
        </p:nvSpPr>
        <p:spPr/>
        <p:txBody>
          <a:bodyPr>
            <a:normAutofit fontScale="70000" lnSpcReduction="20000"/>
          </a:bodyPr>
          <a:lstStyle/>
          <a:p>
            <a:r>
              <a:rPr lang="en-US" dirty="0"/>
              <a:t>IXL.com (Math)</a:t>
            </a:r>
          </a:p>
          <a:p>
            <a:pPr lvl="1"/>
            <a:r>
              <a:rPr lang="en-US" dirty="0"/>
              <a:t>Look for your child’s login information coming home soon.  </a:t>
            </a:r>
          </a:p>
          <a:p>
            <a:pPr lvl="1"/>
            <a:r>
              <a:rPr lang="en-US" dirty="0"/>
              <a:t>We will use this site during class but it can also be used at home as extra practice.</a:t>
            </a:r>
          </a:p>
          <a:p>
            <a:r>
              <a:rPr lang="en-US" dirty="0" err="1"/>
              <a:t>Raz</a:t>
            </a:r>
            <a:r>
              <a:rPr lang="en-US" dirty="0"/>
              <a:t> Kids (Reading</a:t>
            </a:r>
            <a:r>
              <a:rPr lang="en-US" dirty="0" smtClean="0"/>
              <a:t>)</a:t>
            </a:r>
          </a:p>
          <a:p>
            <a:r>
              <a:rPr lang="en-US" dirty="0" smtClean="0"/>
              <a:t>Scholastic Magazine</a:t>
            </a:r>
          </a:p>
          <a:p>
            <a:pPr lvl="1"/>
            <a:r>
              <a:rPr lang="en-US" dirty="0">
                <a:hlinkClick r:id="rId2"/>
              </a:rPr>
              <a:t>http://</a:t>
            </a:r>
            <a:r>
              <a:rPr lang="en-US" dirty="0" smtClean="0">
                <a:hlinkClick r:id="rId2"/>
              </a:rPr>
              <a:t>sni.scholastic.com/SN4</a:t>
            </a:r>
            <a:endParaRPr lang="en-US" dirty="0"/>
          </a:p>
          <a:p>
            <a:r>
              <a:rPr lang="en-US" dirty="0" err="1"/>
              <a:t>MobyMax</a:t>
            </a:r>
            <a:r>
              <a:rPr lang="en-US" dirty="0"/>
              <a:t> (All Subjects)</a:t>
            </a:r>
          </a:p>
          <a:p>
            <a:r>
              <a:rPr lang="en-US" dirty="0" err="1" smtClean="0"/>
              <a:t>GoogleClassroom</a:t>
            </a:r>
            <a:endParaRPr lang="en-US" dirty="0" smtClean="0"/>
          </a:p>
          <a:p>
            <a:r>
              <a:rPr lang="en-US" dirty="0" err="1" smtClean="0"/>
              <a:t>KidBlog</a:t>
            </a:r>
            <a:endParaRPr lang="en-US" dirty="0" smtClean="0"/>
          </a:p>
          <a:p>
            <a:r>
              <a:rPr lang="en-US" dirty="0" err="1" smtClean="0"/>
              <a:t>AdobeVoice</a:t>
            </a:r>
            <a:endParaRPr lang="en-US" dirty="0" smtClean="0"/>
          </a:p>
          <a:p>
            <a:r>
              <a:rPr lang="en-US" dirty="0" err="1" smtClean="0"/>
              <a:t>AdobeClip</a:t>
            </a:r>
            <a:endParaRPr lang="en-US" dirty="0" smtClean="0"/>
          </a:p>
          <a:p>
            <a:r>
              <a:rPr lang="en-US" dirty="0" smtClean="0"/>
              <a:t>Twitter</a:t>
            </a:r>
          </a:p>
          <a:p>
            <a:pPr lvl="1"/>
            <a:r>
              <a:rPr lang="en-US" dirty="0" smtClean="0"/>
              <a:t>Follow us:	</a:t>
            </a:r>
          </a:p>
          <a:p>
            <a:pPr lvl="2"/>
            <a:r>
              <a:rPr lang="en-US" dirty="0" smtClean="0"/>
              <a:t>@</a:t>
            </a:r>
            <a:r>
              <a:rPr lang="en-US" dirty="0" err="1" smtClean="0"/>
              <a:t>ResRinggold</a:t>
            </a:r>
            <a:r>
              <a:rPr lang="en-US" dirty="0" smtClean="0"/>
              <a:t> </a:t>
            </a:r>
            <a:endParaRPr lang="en-US" dirty="0"/>
          </a:p>
        </p:txBody>
      </p:sp>
    </p:spTree>
    <p:extLst>
      <p:ext uri="{BB962C8B-B14F-4D97-AF65-F5344CB8AC3E}">
        <p14:creationId xmlns:p14="http://schemas.microsoft.com/office/powerpoint/2010/main" val="121554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Who Are We?	</a:t>
            </a:r>
            <a:endParaRPr lang="en-US" dirty="0">
              <a:solidFill>
                <a:schemeClr val="accent1">
                  <a:satMod val="150000"/>
                </a:schemeClr>
              </a:solidFill>
              <a:latin typeface="LD String Bean" pitchFamily="2" charset="0"/>
            </a:endParaRPr>
          </a:p>
        </p:txBody>
      </p:sp>
      <p:sp>
        <p:nvSpPr>
          <p:cNvPr id="9219" name="Content Placeholder 2"/>
          <p:cNvSpPr>
            <a:spLocks noGrp="1"/>
          </p:cNvSpPr>
          <p:nvPr>
            <p:ph idx="1"/>
          </p:nvPr>
        </p:nvSpPr>
        <p:spPr/>
        <p:txBody>
          <a:bodyPr>
            <a:normAutofit/>
          </a:bodyPr>
          <a:lstStyle/>
          <a:p>
            <a:r>
              <a:rPr lang="en-US" dirty="0" smtClean="0">
                <a:latin typeface="LD String Bean" pitchFamily="2" charset="0"/>
              </a:rPr>
              <a:t>Mrs. Tonya Bearden- Reading/Language Arts and Science</a:t>
            </a:r>
          </a:p>
          <a:p>
            <a:r>
              <a:rPr lang="en-US" dirty="0" smtClean="0">
                <a:latin typeface="LD String Bean" pitchFamily="2" charset="0"/>
              </a:rPr>
              <a:t>Mrs. Laura Whitely- Mathematics and Social Studies</a:t>
            </a:r>
          </a:p>
          <a:p>
            <a:r>
              <a:rPr lang="en-US" dirty="0" smtClean="0">
                <a:latin typeface="LD String Bean" pitchFamily="2" charset="0"/>
              </a:rPr>
              <a:t>Mrs. Deanna Baker- Reading/Language Arts and Science</a:t>
            </a:r>
          </a:p>
          <a:p>
            <a:r>
              <a:rPr lang="en-US" dirty="0" smtClean="0">
                <a:latin typeface="LD String Bean" pitchFamily="2" charset="0"/>
              </a:rPr>
              <a:t>Ms. Mary Ann Bruce – Mathematics and Social Studies</a:t>
            </a:r>
          </a:p>
          <a:p>
            <a:r>
              <a:rPr lang="en-US" dirty="0" smtClean="0">
                <a:latin typeface="LD String Bean" pitchFamily="2" charset="0"/>
              </a:rPr>
              <a:t>Mrs. Renee Cross – Reading/Language Arts and Mathematics </a:t>
            </a:r>
          </a:p>
          <a:p>
            <a:r>
              <a:rPr lang="en-US" dirty="0" smtClean="0">
                <a:latin typeface="LD String Bean" pitchFamily="2" charset="0"/>
              </a:rPr>
              <a:t>Mrs. Valeria Coney- Mathematics and Science</a:t>
            </a:r>
          </a:p>
          <a:p>
            <a:r>
              <a:rPr lang="en-US" dirty="0" smtClean="0">
                <a:latin typeface="LD String Bean" pitchFamily="2" charset="0"/>
              </a:rPr>
              <a:t>Mrs. Kaye Breeden – Reading/Language Arts and Social Studies</a:t>
            </a:r>
          </a:p>
          <a:p>
            <a:r>
              <a:rPr lang="en-US" dirty="0" smtClean="0">
                <a:latin typeface="LD String Bean" pitchFamily="2" charset="0"/>
              </a:rPr>
              <a:t>Mrs. Jessica Duncan – Reading/Language Arts</a:t>
            </a:r>
          </a:p>
          <a:p>
            <a:r>
              <a:rPr lang="en-US" dirty="0" smtClean="0">
                <a:latin typeface="LD String Bean" pitchFamily="2" charset="0"/>
              </a:rPr>
              <a:t> Mrs. Ginger </a:t>
            </a:r>
            <a:r>
              <a:rPr lang="en-US" dirty="0" err="1" smtClean="0">
                <a:latin typeface="LD String Bean" pitchFamily="2" charset="0"/>
              </a:rPr>
              <a:t>Bacha</a:t>
            </a:r>
            <a:r>
              <a:rPr lang="en-US" dirty="0" smtClean="0">
                <a:latin typeface="LD String Bean" pitchFamily="2" charset="0"/>
              </a:rPr>
              <a:t>- Horizon Teacher</a:t>
            </a:r>
          </a:p>
          <a:p>
            <a:endParaRPr lang="en-US" dirty="0" smtClean="0">
              <a:latin typeface="LD String Bean" pitchFamily="2" charset="0"/>
            </a:endParaRPr>
          </a:p>
          <a:p>
            <a:endParaRPr lang="en-US" dirty="0" smtClean="0">
              <a:latin typeface="LD String Bean"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LD String Bean" pitchFamily="2" charset="0"/>
              </a:rPr>
              <a:t>Helpful Websites for Your Child</a:t>
            </a:r>
            <a:endParaRPr lang="en-US" dirty="0">
              <a:latin typeface="LD String Bean" pitchFamily="2" charset="0"/>
            </a:endParaRPr>
          </a:p>
        </p:txBody>
      </p:sp>
      <p:sp>
        <p:nvSpPr>
          <p:cNvPr id="3" name="Content Placeholder 2"/>
          <p:cNvSpPr>
            <a:spLocks noGrp="1"/>
          </p:cNvSpPr>
          <p:nvPr>
            <p:ph idx="1"/>
          </p:nvPr>
        </p:nvSpPr>
        <p:spPr/>
        <p:txBody>
          <a:bodyPr>
            <a:normAutofit/>
          </a:bodyPr>
          <a:lstStyle/>
          <a:p>
            <a:r>
              <a:rPr lang="en-US" dirty="0" smtClean="0"/>
              <a:t>Study Island  (all subjects)</a:t>
            </a:r>
          </a:p>
          <a:p>
            <a:pPr lvl="1"/>
            <a:r>
              <a:rPr lang="en-US" dirty="0" smtClean="0"/>
              <a:t>Helps prepare for the Georgia Milestones by offering a tailored program based on the state standards in their grade level</a:t>
            </a:r>
          </a:p>
          <a:p>
            <a:pPr lvl="1"/>
            <a:r>
              <a:rPr lang="en-US" dirty="0" smtClean="0"/>
              <a:t>It is a wonderful program but isn’t free, the cost is $59</a:t>
            </a:r>
          </a:p>
          <a:p>
            <a:r>
              <a:rPr lang="en-US" dirty="0" smtClean="0"/>
              <a:t>Multiplication-facts.com</a:t>
            </a:r>
          </a:p>
          <a:p>
            <a:r>
              <a:rPr lang="en-US" smtClean="0"/>
              <a:t>LearnZillion.com (ELA and Math)</a:t>
            </a:r>
            <a:endParaRPr lang="en-US" dirty="0" smtClean="0"/>
          </a:p>
          <a:p>
            <a:r>
              <a:rPr lang="en-US" dirty="0" smtClean="0"/>
              <a:t>KhanAcademy.org  (math)</a:t>
            </a:r>
          </a:p>
          <a:p>
            <a:pPr>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Dojo: Earning and Losing Points</a:t>
            </a:r>
            <a:endParaRPr lang="en-US" dirty="0"/>
          </a:p>
        </p:txBody>
      </p:sp>
      <p:sp>
        <p:nvSpPr>
          <p:cNvPr id="3" name="Content Placeholder 2"/>
          <p:cNvSpPr>
            <a:spLocks noGrp="1"/>
          </p:cNvSpPr>
          <p:nvPr>
            <p:ph sz="half" idx="1"/>
          </p:nvPr>
        </p:nvSpPr>
        <p:spPr/>
        <p:txBody>
          <a:bodyPr>
            <a:normAutofit fontScale="92500" lnSpcReduction="10000"/>
          </a:bodyPr>
          <a:lstStyle/>
          <a:p>
            <a:pPr marL="118872" indent="0" algn="ctr">
              <a:buNone/>
            </a:pPr>
            <a:r>
              <a:rPr lang="en-US" b="1" u="sng" dirty="0" smtClean="0"/>
              <a:t>Positive Points</a:t>
            </a:r>
          </a:p>
          <a:p>
            <a:pPr marL="118872" indent="0" algn="ctr">
              <a:buNone/>
            </a:pPr>
            <a:r>
              <a:rPr lang="en-US" dirty="0" smtClean="0"/>
              <a:t>Accountable Talk</a:t>
            </a:r>
          </a:p>
          <a:p>
            <a:pPr marL="118872" indent="0" algn="ctr">
              <a:buNone/>
            </a:pPr>
            <a:r>
              <a:rPr lang="en-US" dirty="0" smtClean="0"/>
              <a:t>Following Directions</a:t>
            </a:r>
          </a:p>
          <a:p>
            <a:pPr marL="118872" indent="0" algn="ctr">
              <a:buNone/>
            </a:pPr>
            <a:r>
              <a:rPr lang="en-US" dirty="0" smtClean="0"/>
              <a:t>Paying Attention</a:t>
            </a:r>
          </a:p>
          <a:p>
            <a:pPr marL="118872" indent="0" algn="ctr">
              <a:buNone/>
            </a:pPr>
            <a:r>
              <a:rPr lang="en-US" dirty="0" smtClean="0"/>
              <a:t>Managing Tools</a:t>
            </a:r>
          </a:p>
          <a:p>
            <a:pPr marL="118872" indent="0" algn="ctr">
              <a:buNone/>
            </a:pPr>
            <a:r>
              <a:rPr lang="en-US" dirty="0" smtClean="0"/>
              <a:t>Time on Task</a:t>
            </a:r>
          </a:p>
          <a:p>
            <a:pPr marL="118872" indent="0" algn="ctr">
              <a:buNone/>
            </a:pPr>
            <a:r>
              <a:rPr lang="en-US" dirty="0" smtClean="0"/>
              <a:t>Positive Peer Relations</a:t>
            </a:r>
          </a:p>
          <a:p>
            <a:pPr marL="118872" indent="0" algn="ctr">
              <a:buNone/>
            </a:pPr>
            <a:r>
              <a:rPr lang="en-US" dirty="0" smtClean="0"/>
              <a:t>Prepared for Class</a:t>
            </a:r>
          </a:p>
          <a:p>
            <a:pPr marL="118872" indent="0" algn="ctr">
              <a:buNone/>
            </a:pPr>
            <a:r>
              <a:rPr lang="en-US" dirty="0" smtClean="0"/>
              <a:t>Helpful</a:t>
            </a:r>
          </a:p>
          <a:p>
            <a:pPr marL="118872" indent="0" algn="ctr">
              <a:buNone/>
            </a:pPr>
            <a:r>
              <a:rPr lang="en-US" dirty="0" smtClean="0"/>
              <a:t>Respectful</a:t>
            </a:r>
          </a:p>
          <a:p>
            <a:pPr marL="118872" indent="0" algn="ctr">
              <a:buNone/>
            </a:pPr>
            <a:r>
              <a:rPr lang="en-US" dirty="0" smtClean="0"/>
              <a:t>Present/On Time</a:t>
            </a:r>
          </a:p>
          <a:p>
            <a:pPr marL="118872" indent="0" algn="ctr">
              <a:buNone/>
            </a:pPr>
            <a:r>
              <a:rPr lang="en-US" dirty="0" smtClean="0"/>
              <a:t>Working Hard</a:t>
            </a:r>
          </a:p>
          <a:p>
            <a:pPr marL="118872" indent="0">
              <a:buNone/>
            </a:pPr>
            <a:endParaRPr lang="en-US" dirty="0" smtClean="0"/>
          </a:p>
          <a:p>
            <a:pPr marL="118872" indent="0">
              <a:buNone/>
            </a:pPr>
            <a:endParaRPr lang="en-US" dirty="0"/>
          </a:p>
        </p:txBody>
      </p:sp>
      <p:sp>
        <p:nvSpPr>
          <p:cNvPr id="4" name="Content Placeholder 3"/>
          <p:cNvSpPr>
            <a:spLocks noGrp="1"/>
          </p:cNvSpPr>
          <p:nvPr>
            <p:ph sz="half" idx="2"/>
          </p:nvPr>
        </p:nvSpPr>
        <p:spPr/>
        <p:txBody>
          <a:bodyPr>
            <a:normAutofit fontScale="92500" lnSpcReduction="10000"/>
          </a:bodyPr>
          <a:lstStyle/>
          <a:p>
            <a:pPr marL="118872" indent="0" algn="ctr">
              <a:buNone/>
            </a:pPr>
            <a:r>
              <a:rPr lang="en-US" b="1" u="sng" dirty="0" smtClean="0"/>
              <a:t>Negative Points</a:t>
            </a:r>
          </a:p>
          <a:p>
            <a:pPr marL="118872" indent="0" algn="ctr">
              <a:buNone/>
            </a:pPr>
            <a:r>
              <a:rPr lang="en-US" dirty="0" smtClean="0"/>
              <a:t>Disruptive Talk</a:t>
            </a:r>
          </a:p>
          <a:p>
            <a:pPr marL="118872" indent="0" algn="ctr">
              <a:buNone/>
            </a:pPr>
            <a:r>
              <a:rPr lang="en-US" dirty="0" smtClean="0"/>
              <a:t>Not Following Directions</a:t>
            </a:r>
          </a:p>
          <a:p>
            <a:pPr marL="118872" indent="0" algn="ctr">
              <a:buNone/>
            </a:pPr>
            <a:r>
              <a:rPr lang="en-US" dirty="0" smtClean="0"/>
              <a:t>Not Paying Attention</a:t>
            </a:r>
          </a:p>
          <a:p>
            <a:pPr marL="118872" indent="0" algn="ctr">
              <a:buNone/>
            </a:pPr>
            <a:r>
              <a:rPr lang="en-US" dirty="0" smtClean="0"/>
              <a:t>Mismanaging Tools</a:t>
            </a:r>
          </a:p>
          <a:p>
            <a:pPr marL="118872" indent="0" algn="ctr">
              <a:buNone/>
            </a:pPr>
            <a:r>
              <a:rPr lang="en-US" dirty="0" smtClean="0"/>
              <a:t>Off Task</a:t>
            </a:r>
          </a:p>
          <a:p>
            <a:pPr marL="118872" indent="0" algn="ctr">
              <a:buNone/>
            </a:pPr>
            <a:r>
              <a:rPr lang="en-US" dirty="0" smtClean="0"/>
              <a:t>Negative Peer Relations</a:t>
            </a:r>
          </a:p>
          <a:p>
            <a:pPr marL="118872" indent="0" algn="ctr">
              <a:buNone/>
            </a:pPr>
            <a:r>
              <a:rPr lang="en-US" dirty="0" smtClean="0"/>
              <a:t>Unprepared for Class</a:t>
            </a:r>
          </a:p>
          <a:p>
            <a:pPr marL="118872" indent="0" algn="ctr">
              <a:buNone/>
            </a:pPr>
            <a:r>
              <a:rPr lang="en-US" dirty="0" smtClean="0"/>
              <a:t>Harmful</a:t>
            </a:r>
          </a:p>
          <a:p>
            <a:pPr marL="118872" indent="0" algn="ctr">
              <a:buNone/>
            </a:pPr>
            <a:r>
              <a:rPr lang="en-US" dirty="0" smtClean="0"/>
              <a:t>Disrespectful</a:t>
            </a:r>
          </a:p>
          <a:p>
            <a:pPr marL="118872" indent="0" algn="ctr">
              <a:buNone/>
            </a:pPr>
            <a:r>
              <a:rPr lang="en-US" dirty="0" smtClean="0"/>
              <a:t>Disrupting Others</a:t>
            </a:r>
            <a:endParaRPr lang="en-US" dirty="0"/>
          </a:p>
        </p:txBody>
      </p:sp>
    </p:spTree>
    <p:extLst>
      <p:ext uri="{BB962C8B-B14F-4D97-AF65-F5344CB8AC3E}">
        <p14:creationId xmlns:p14="http://schemas.microsoft.com/office/powerpoint/2010/main" val="2220390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Dojo</a:t>
            </a:r>
            <a:endParaRPr lang="en-US"/>
          </a:p>
        </p:txBody>
      </p:sp>
      <p:sp>
        <p:nvSpPr>
          <p:cNvPr id="6" name="Content Placeholder 5"/>
          <p:cNvSpPr>
            <a:spLocks noGrp="1"/>
          </p:cNvSpPr>
          <p:nvPr>
            <p:ph idx="1"/>
          </p:nvPr>
        </p:nvSpPr>
        <p:spPr/>
        <p:txBody>
          <a:bodyPr/>
          <a:lstStyle/>
          <a:p>
            <a:r>
              <a:rPr lang="en-US" dirty="0" smtClean="0"/>
              <a:t>Video</a:t>
            </a:r>
          </a:p>
          <a:p>
            <a:pPr lvl="1"/>
            <a:r>
              <a:rPr lang="en-US" dirty="0">
                <a:hlinkClick r:id="rId2"/>
              </a:rPr>
              <a:t>https://www.classdojo.com/resources/</a:t>
            </a:r>
            <a:endParaRPr lang="en-US" dirty="0"/>
          </a:p>
          <a:p>
            <a:pPr marL="457200" lvl="1" indent="0">
              <a:buNone/>
            </a:pPr>
            <a:endParaRPr lang="en-US" dirty="0"/>
          </a:p>
        </p:txBody>
      </p:sp>
    </p:spTree>
    <p:extLst>
      <p:ext uri="{BB962C8B-B14F-4D97-AF65-F5344CB8AC3E}">
        <p14:creationId xmlns:p14="http://schemas.microsoft.com/office/powerpoint/2010/main" val="2905085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1000125" y="519113"/>
            <a:ext cx="7188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defTabSz="457200"/>
            <a:r>
              <a:rPr lang="en-US" altLang="en-US" sz="4000" smtClean="0">
                <a:solidFill>
                  <a:prstClr val="black"/>
                </a:solidFill>
                <a:latin typeface="Proxima Nova Semibold" charset="0"/>
                <a:cs typeface="+mn-cs"/>
              </a:rPr>
              <a:t>How else can we work together?</a:t>
            </a:r>
          </a:p>
        </p:txBody>
      </p:sp>
      <p:pic>
        <p:nvPicPr>
          <p:cNvPr id="10243" name="Picture 1" descr="Famil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863" y="2392363"/>
            <a:ext cx="33655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2"/>
          <p:cNvSpPr txBox="1">
            <a:spLocks noChangeArrowheads="1"/>
          </p:cNvSpPr>
          <p:nvPr/>
        </p:nvSpPr>
        <p:spPr bwMode="auto">
          <a:xfrm>
            <a:off x="4413250" y="2138363"/>
            <a:ext cx="4364038"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defTabSz="457200"/>
            <a:r>
              <a:rPr lang="en-US" altLang="en-US" sz="2400" smtClean="0">
                <a:solidFill>
                  <a:prstClr val="black"/>
                </a:solidFill>
                <a:latin typeface="Proxima Nova Regular" charset="0"/>
                <a:cs typeface="+mn-cs"/>
              </a:rPr>
              <a:t>Check ClassDojo regularly.</a:t>
            </a:r>
          </a:p>
          <a:p>
            <a:pPr defTabSz="457200"/>
            <a:endParaRPr lang="en-US" altLang="en-US" sz="1200" smtClean="0">
              <a:solidFill>
                <a:prstClr val="black"/>
              </a:solidFill>
              <a:latin typeface="Proxima Nova Regular" charset="0"/>
              <a:cs typeface="+mn-cs"/>
            </a:endParaRPr>
          </a:p>
          <a:p>
            <a:pPr defTabSz="457200"/>
            <a:r>
              <a:rPr lang="en-US" altLang="en-US" sz="2400" smtClean="0">
                <a:solidFill>
                  <a:prstClr val="black"/>
                </a:solidFill>
                <a:latin typeface="Proxima Nova Regular" charset="0"/>
                <a:cs typeface="+mn-cs"/>
              </a:rPr>
              <a:t>Keep me updated on how your child is doing at home.</a:t>
            </a:r>
          </a:p>
          <a:p>
            <a:pPr defTabSz="457200"/>
            <a:endParaRPr lang="en-US" altLang="en-US" sz="1200" smtClean="0">
              <a:solidFill>
                <a:prstClr val="black"/>
              </a:solidFill>
              <a:latin typeface="Proxima Nova Regular" charset="0"/>
              <a:cs typeface="+mn-cs"/>
            </a:endParaRPr>
          </a:p>
          <a:p>
            <a:pPr defTabSz="457200"/>
            <a:r>
              <a:rPr lang="en-US" altLang="en-US" sz="2400" smtClean="0">
                <a:solidFill>
                  <a:prstClr val="black"/>
                </a:solidFill>
                <a:latin typeface="Proxima Nova Regular" charset="0"/>
                <a:cs typeface="+mn-cs"/>
              </a:rPr>
              <a:t>Encourage the life skills we are working on in class outside of school.</a:t>
            </a:r>
          </a:p>
          <a:p>
            <a:pPr defTabSz="457200"/>
            <a:endParaRPr lang="en-US" altLang="en-US" sz="1200" smtClean="0">
              <a:solidFill>
                <a:prstClr val="black"/>
              </a:solidFill>
              <a:latin typeface="Proxima Nova Regular" charset="0"/>
              <a:cs typeface="+mn-cs"/>
            </a:endParaRPr>
          </a:p>
        </p:txBody>
      </p:sp>
      <p:sp>
        <p:nvSpPr>
          <p:cNvPr id="10245" name="TextBox 3"/>
          <p:cNvSpPr txBox="1">
            <a:spLocks noChangeArrowheads="1"/>
          </p:cNvSpPr>
          <p:nvPr/>
        </p:nvSpPr>
        <p:spPr bwMode="auto">
          <a:xfrm>
            <a:off x="804863" y="4984750"/>
            <a:ext cx="7215187"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defTabSz="457200"/>
            <a:r>
              <a:rPr lang="en-US" altLang="en-US" sz="2400" smtClean="0">
                <a:solidFill>
                  <a:prstClr val="black"/>
                </a:solidFill>
                <a:latin typeface="Proxima Nova Regular" charset="0"/>
                <a:cs typeface="+mn-cs"/>
              </a:rPr>
              <a:t>Celebrate wonderful classroom moments at home </a:t>
            </a:r>
            <a:r>
              <a:rPr lang="en-US" altLang="en-US" sz="2400" smtClean="0">
                <a:solidFill>
                  <a:prstClr val="black"/>
                </a:solidFill>
                <a:latin typeface="Proxima Nova Regular" charset="0"/>
                <a:cs typeface="+mn-cs"/>
                <a:sym typeface="Wingdings" pitchFamily="2" charset="2"/>
              </a:rPr>
              <a:t>:) </a:t>
            </a:r>
          </a:p>
          <a:p>
            <a:pPr defTabSz="457200"/>
            <a:endParaRPr lang="en-US" altLang="en-US" sz="1200" smtClean="0">
              <a:solidFill>
                <a:prstClr val="black"/>
              </a:solidFill>
              <a:latin typeface="Proxima Nova Regular" charset="0"/>
              <a:cs typeface="+mn-cs"/>
              <a:sym typeface="Wingdings" pitchFamily="2" charset="2"/>
            </a:endParaRPr>
          </a:p>
          <a:p>
            <a:pPr defTabSz="457200"/>
            <a:r>
              <a:rPr lang="en-US" altLang="en-US" sz="2400" smtClean="0">
                <a:solidFill>
                  <a:prstClr val="black"/>
                </a:solidFill>
                <a:latin typeface="Proxima Nova Regular" charset="0"/>
                <a:cs typeface="+mn-cs"/>
                <a:sym typeface="Wingdings" pitchFamily="2" charset="2"/>
              </a:rPr>
              <a:t>Let me know how I can be most helpful!</a:t>
            </a:r>
          </a:p>
          <a:p>
            <a:pPr defTabSz="457200"/>
            <a:endParaRPr lang="en-US" altLang="en-US" sz="1800" smtClean="0">
              <a:solidFill>
                <a:prstClr val="black"/>
              </a:solidFill>
              <a:latin typeface="Proxima Nova Regular" charset="0"/>
              <a:cs typeface="+mn-cs"/>
            </a:endParaRPr>
          </a:p>
        </p:txBody>
      </p:sp>
    </p:spTree>
    <p:extLst>
      <p:ext uri="{BB962C8B-B14F-4D97-AF65-F5344CB8AC3E}">
        <p14:creationId xmlns:p14="http://schemas.microsoft.com/office/powerpoint/2010/main" val="141058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How to Contact Us</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p:txBody>
          <a:bodyPr rtlCol="0">
            <a:normAutofit fontScale="85000" lnSpcReduction="20000"/>
          </a:bodyPr>
          <a:lstStyle/>
          <a:p>
            <a:pPr marL="731520" lvl="1" indent="-274320" fontAlgn="auto">
              <a:spcAft>
                <a:spcPts val="0"/>
              </a:spcAft>
              <a:buFont typeface="Wingdings"/>
              <a:buChar char=""/>
              <a:defRPr/>
            </a:pPr>
            <a:r>
              <a:rPr lang="en-US" dirty="0" smtClean="0">
                <a:latin typeface="LD String Bean" pitchFamily="2" charset="0"/>
              </a:rPr>
              <a:t>322 </a:t>
            </a:r>
            <a:r>
              <a:rPr lang="en-US" dirty="0" err="1" smtClean="0">
                <a:latin typeface="LD String Bean" pitchFamily="2" charset="0"/>
              </a:rPr>
              <a:t>Evitt</a:t>
            </a:r>
            <a:r>
              <a:rPr lang="en-US" dirty="0" smtClean="0">
                <a:latin typeface="LD String Bean" pitchFamily="2" charset="0"/>
              </a:rPr>
              <a:t> Lane, Ringgold, GA 30736</a:t>
            </a:r>
          </a:p>
          <a:p>
            <a:pPr marL="731520" lvl="1" indent="-274320" fontAlgn="auto">
              <a:spcAft>
                <a:spcPts val="0"/>
              </a:spcAft>
              <a:buFont typeface="Wingdings"/>
              <a:buChar char=""/>
              <a:defRPr/>
            </a:pPr>
            <a:r>
              <a:rPr lang="en-US" dirty="0" smtClean="0">
                <a:latin typeface="LD String Bean" pitchFamily="2" charset="0"/>
              </a:rPr>
              <a:t>706-935-2912  (We can’t take calls during the day, but someone in the office will take a message.  They will put you through if it is an emergency.)</a:t>
            </a:r>
          </a:p>
          <a:p>
            <a:pPr marL="731520" lvl="1" indent="-274320" fontAlgn="auto">
              <a:spcAft>
                <a:spcPts val="0"/>
              </a:spcAft>
              <a:buFont typeface="Wingdings"/>
              <a:buChar char=""/>
              <a:defRPr/>
            </a:pPr>
            <a:r>
              <a:rPr lang="en-US" dirty="0" smtClean="0">
                <a:latin typeface="LD String Bean" pitchFamily="2" charset="0"/>
              </a:rPr>
              <a:t>E-Mail (Our second Favorite Method, Dojo is our first!)</a:t>
            </a:r>
          </a:p>
          <a:p>
            <a:r>
              <a:rPr lang="en-US" dirty="0">
                <a:latin typeface="LD String Bean" pitchFamily="2" charset="0"/>
              </a:rPr>
              <a:t>Mrs. Tonya Bearden- </a:t>
            </a:r>
            <a:r>
              <a:rPr lang="en-US" dirty="0" smtClean="0">
                <a:latin typeface="LD String Bean" pitchFamily="2" charset="0"/>
                <a:hlinkClick r:id="rId2"/>
              </a:rPr>
              <a:t>tbearden.res@catoosa.k12.ga.us</a:t>
            </a:r>
            <a:endParaRPr lang="en-US" dirty="0">
              <a:latin typeface="LD String Bean" pitchFamily="2" charset="0"/>
            </a:endParaRPr>
          </a:p>
          <a:p>
            <a:r>
              <a:rPr lang="en-US" dirty="0">
                <a:latin typeface="LD String Bean" pitchFamily="2" charset="0"/>
              </a:rPr>
              <a:t>Mrs. Laura Whitely- </a:t>
            </a:r>
            <a:r>
              <a:rPr lang="en-US" dirty="0" smtClean="0">
                <a:latin typeface="LD String Bean" pitchFamily="2" charset="0"/>
                <a:hlinkClick r:id="rId3"/>
              </a:rPr>
              <a:t>lwhitely.res@catoosa.k12.ga.us</a:t>
            </a:r>
            <a:endParaRPr lang="en-US" dirty="0">
              <a:latin typeface="LD String Bean" pitchFamily="2" charset="0"/>
            </a:endParaRPr>
          </a:p>
          <a:p>
            <a:r>
              <a:rPr lang="en-US" dirty="0" smtClean="0">
                <a:latin typeface="LD String Bean" pitchFamily="2" charset="0"/>
              </a:rPr>
              <a:t>Mrs</a:t>
            </a:r>
            <a:r>
              <a:rPr lang="en-US" dirty="0">
                <a:latin typeface="LD String Bean" pitchFamily="2" charset="0"/>
              </a:rPr>
              <a:t>. Deanna Baker- </a:t>
            </a:r>
            <a:r>
              <a:rPr lang="en-US" dirty="0" smtClean="0">
                <a:latin typeface="LD String Bean" pitchFamily="2" charset="0"/>
                <a:hlinkClick r:id="rId4"/>
              </a:rPr>
              <a:t>dbaker.res@catoosa.k12.ga.us</a:t>
            </a:r>
            <a:endParaRPr lang="en-US" dirty="0">
              <a:latin typeface="LD String Bean" pitchFamily="2" charset="0"/>
            </a:endParaRPr>
          </a:p>
          <a:p>
            <a:r>
              <a:rPr lang="en-US" dirty="0">
                <a:latin typeface="LD String Bean" pitchFamily="2" charset="0"/>
              </a:rPr>
              <a:t>Ms. Mary Ann Bruce – </a:t>
            </a:r>
            <a:r>
              <a:rPr lang="en-US" dirty="0" smtClean="0">
                <a:latin typeface="LD String Bean" pitchFamily="2" charset="0"/>
                <a:hlinkClick r:id="rId5"/>
              </a:rPr>
              <a:t>mbruce.res@catoosa.k12.ga.us</a:t>
            </a:r>
            <a:endParaRPr lang="en-US" dirty="0">
              <a:latin typeface="LD String Bean" pitchFamily="2" charset="0"/>
            </a:endParaRPr>
          </a:p>
          <a:p>
            <a:r>
              <a:rPr lang="en-US" dirty="0">
                <a:latin typeface="LD String Bean" pitchFamily="2" charset="0"/>
              </a:rPr>
              <a:t>Mrs. Renee Cross – </a:t>
            </a:r>
            <a:r>
              <a:rPr lang="en-US" dirty="0" smtClean="0">
                <a:latin typeface="LD String Bean" pitchFamily="2" charset="0"/>
                <a:hlinkClick r:id="rId6"/>
              </a:rPr>
              <a:t>rcross.res@catoosa.k12.ga.us</a:t>
            </a:r>
            <a:endParaRPr lang="en-US" dirty="0">
              <a:latin typeface="LD String Bean" pitchFamily="2" charset="0"/>
            </a:endParaRPr>
          </a:p>
          <a:p>
            <a:r>
              <a:rPr lang="en-US" dirty="0">
                <a:latin typeface="LD String Bean" pitchFamily="2" charset="0"/>
              </a:rPr>
              <a:t>Mrs. Valeria Coney- </a:t>
            </a:r>
            <a:r>
              <a:rPr lang="en-US" dirty="0" smtClean="0">
                <a:latin typeface="LD String Bean" pitchFamily="2" charset="0"/>
                <a:hlinkClick r:id="rId7"/>
              </a:rPr>
              <a:t>vconey.res@catoosa.k12.ga.us</a:t>
            </a:r>
            <a:endParaRPr lang="en-US" dirty="0">
              <a:latin typeface="LD String Bean" pitchFamily="2" charset="0"/>
            </a:endParaRPr>
          </a:p>
          <a:p>
            <a:r>
              <a:rPr lang="en-US" dirty="0">
                <a:latin typeface="LD String Bean" pitchFamily="2" charset="0"/>
              </a:rPr>
              <a:t>Mrs. Kaye Breeden – </a:t>
            </a:r>
            <a:r>
              <a:rPr lang="en-US" dirty="0" smtClean="0">
                <a:latin typeface="LD String Bean" pitchFamily="2" charset="0"/>
                <a:hlinkClick r:id="rId8"/>
              </a:rPr>
              <a:t>kbreeden.res@catoosa.k12.ga.us</a:t>
            </a:r>
            <a:endParaRPr lang="en-US" dirty="0">
              <a:latin typeface="LD String Bean" pitchFamily="2" charset="0"/>
            </a:endParaRPr>
          </a:p>
          <a:p>
            <a:r>
              <a:rPr lang="en-US" dirty="0">
                <a:latin typeface="LD String Bean" pitchFamily="2" charset="0"/>
              </a:rPr>
              <a:t>Mrs. Jessica Duncan – </a:t>
            </a:r>
            <a:r>
              <a:rPr lang="en-US" dirty="0" smtClean="0">
                <a:latin typeface="LD String Bean" pitchFamily="2" charset="0"/>
                <a:hlinkClick r:id="rId9"/>
              </a:rPr>
              <a:t>jduncan.res@catoosa.k12.ga.us</a:t>
            </a:r>
            <a:endParaRPr lang="en-US" dirty="0">
              <a:latin typeface="LD String Bean" pitchFamily="2" charset="0"/>
            </a:endParaRPr>
          </a:p>
          <a:p>
            <a:r>
              <a:rPr lang="en-US" dirty="0">
                <a:latin typeface="LD String Bean" pitchFamily="2" charset="0"/>
              </a:rPr>
              <a:t> Mrs. Ginger </a:t>
            </a:r>
            <a:r>
              <a:rPr lang="en-US" dirty="0" err="1">
                <a:latin typeface="LD String Bean" pitchFamily="2" charset="0"/>
              </a:rPr>
              <a:t>Bacha</a:t>
            </a:r>
            <a:r>
              <a:rPr lang="en-US" dirty="0">
                <a:latin typeface="LD String Bean" pitchFamily="2" charset="0"/>
              </a:rPr>
              <a:t>- </a:t>
            </a:r>
            <a:r>
              <a:rPr lang="en-US" dirty="0" smtClean="0">
                <a:latin typeface="LD String Bean" pitchFamily="2" charset="0"/>
                <a:hlinkClick r:id="rId10"/>
              </a:rPr>
              <a:t>gbacha.res@catoosa.k12.ga.us</a:t>
            </a:r>
            <a:endParaRPr lang="en-US" dirty="0">
              <a:latin typeface="LD String Bean" pitchFamily="2" charset="0"/>
            </a:endParaRPr>
          </a:p>
          <a:p>
            <a:pPr marL="996696" lvl="2" fontAlgn="auto">
              <a:spcAft>
                <a:spcPts val="0"/>
              </a:spcAft>
              <a:buClr>
                <a:schemeClr val="accent3"/>
              </a:buClr>
              <a:buFont typeface="Arial"/>
              <a:buChar char="▪"/>
              <a:defRPr/>
            </a:pPr>
            <a:endParaRPr lang="en-US" dirty="0" smtClean="0">
              <a:latin typeface="LD String Bean" pitchFamily="2" charset="0"/>
            </a:endParaRPr>
          </a:p>
          <a:p>
            <a:pPr marL="996696" lvl="2" fontAlgn="auto">
              <a:spcAft>
                <a:spcPts val="0"/>
              </a:spcAft>
              <a:buClr>
                <a:schemeClr val="accent3"/>
              </a:buClr>
              <a:buFont typeface="Arial"/>
              <a:buNone/>
              <a:defRPr/>
            </a:pPr>
            <a:endParaRPr lang="en-US" dirty="0" smtClean="0">
              <a:latin typeface="LD String Bean" pitchFamily="2" charset="0"/>
            </a:endParaRPr>
          </a:p>
          <a:p>
            <a:pPr marL="438912" indent="-320040" fontAlgn="auto">
              <a:spcBef>
                <a:spcPts val="0"/>
              </a:spcBef>
              <a:spcAft>
                <a:spcPts val="0"/>
              </a:spcAft>
              <a:buFont typeface="Wingdings 2"/>
              <a:buChar char=""/>
              <a:defRPr/>
            </a:pPr>
            <a:endParaRPr lang="en-US" dirty="0">
              <a:latin typeface="LD String Be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Behavior Expectations	</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a:xfrm>
            <a:off x="609600" y="1600200"/>
            <a:ext cx="8305800" cy="5083175"/>
          </a:xfrm>
        </p:spPr>
        <p:txBody>
          <a:bodyPr rtlCol="0">
            <a:normAutofit/>
          </a:bodyPr>
          <a:lstStyle/>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Accountable Talk</a:t>
            </a:r>
            <a:r>
              <a:rPr lang="en-US" sz="2595" b="1" dirty="0" smtClean="0">
                <a:latin typeface="LD String Bean" pitchFamily="2" charset="0"/>
              </a:rPr>
              <a:t> </a:t>
            </a:r>
            <a:r>
              <a:rPr lang="en-US" sz="2595" dirty="0" smtClean="0">
                <a:latin typeface="LD String Bean" pitchFamily="2" charset="0"/>
              </a:rPr>
              <a:t>– all conversations during class should be on topic</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Manage Tools-</a:t>
            </a:r>
            <a:r>
              <a:rPr lang="en-US" sz="2595" b="1" dirty="0" smtClean="0">
                <a:latin typeface="LD String Bean" pitchFamily="2" charset="0"/>
              </a:rPr>
              <a:t> </a:t>
            </a:r>
            <a:r>
              <a:rPr lang="en-US" sz="2595" dirty="0" smtClean="0">
                <a:latin typeface="LD String Bean" pitchFamily="2" charset="0"/>
              </a:rPr>
              <a:t>use classroom tools/supplies correctly, keep desk clean</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Noise Level-</a:t>
            </a:r>
            <a:r>
              <a:rPr lang="en-US" sz="2595" b="1" dirty="0" smtClean="0">
                <a:latin typeface="LD String Bean" pitchFamily="2" charset="0"/>
              </a:rPr>
              <a:t> </a:t>
            </a:r>
            <a:r>
              <a:rPr lang="en-US" sz="2595" dirty="0" smtClean="0">
                <a:latin typeface="LD String Bean" pitchFamily="2" charset="0"/>
              </a:rPr>
              <a:t>Be sure to follow noise level chart in classroom</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Respectful Responses-</a:t>
            </a:r>
            <a:r>
              <a:rPr lang="en-US" sz="2595" b="1" dirty="0" smtClean="0">
                <a:latin typeface="LD String Bean" pitchFamily="2" charset="0"/>
              </a:rPr>
              <a:t> </a:t>
            </a:r>
            <a:r>
              <a:rPr lang="en-US" sz="2595" dirty="0" smtClean="0">
                <a:latin typeface="LD String Bean" pitchFamily="2" charset="0"/>
              </a:rPr>
              <a:t>talk respectfully with teachers and other students</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Time on Task-</a:t>
            </a:r>
            <a:r>
              <a:rPr lang="en-US" sz="2595" b="1" dirty="0" smtClean="0">
                <a:latin typeface="LD String Bean" pitchFamily="2" charset="0"/>
              </a:rPr>
              <a:t> </a:t>
            </a:r>
            <a:r>
              <a:rPr lang="en-US" sz="2595" dirty="0" smtClean="0">
                <a:latin typeface="LD String Bean" pitchFamily="2" charset="0"/>
              </a:rPr>
              <a:t>stay on task during class, reserve playing for recess</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Individual Accountability-</a:t>
            </a:r>
            <a:r>
              <a:rPr lang="en-US" sz="2595" b="1" dirty="0" smtClean="0">
                <a:latin typeface="LD String Bean" pitchFamily="2" charset="0"/>
              </a:rPr>
              <a:t> </a:t>
            </a:r>
            <a:r>
              <a:rPr lang="en-US" sz="2595" dirty="0" smtClean="0">
                <a:latin typeface="LD String Bean" pitchFamily="2" charset="0"/>
              </a:rPr>
              <a:t>turning in homework, having agenda signed, completing work on time</a:t>
            </a:r>
          </a:p>
          <a:p>
            <a:pPr marL="457200" indent="-457200" fontAlgn="auto">
              <a:lnSpc>
                <a:spcPct val="80000"/>
              </a:lnSpc>
              <a:spcBef>
                <a:spcPts val="0"/>
              </a:spcBef>
              <a:spcAft>
                <a:spcPts val="0"/>
              </a:spcAft>
              <a:buFont typeface="Wingdings 2"/>
              <a:buChar char=""/>
              <a:defRPr/>
            </a:pPr>
            <a:r>
              <a:rPr lang="en-US" sz="2595" b="1" u="sng" dirty="0" smtClean="0">
                <a:latin typeface="LD String Bean" pitchFamily="2" charset="0"/>
              </a:rPr>
              <a:t>Effective Peer Relations-</a:t>
            </a:r>
            <a:r>
              <a:rPr lang="en-US" sz="2595" b="1" dirty="0" smtClean="0">
                <a:latin typeface="LD String Bean" pitchFamily="2" charset="0"/>
              </a:rPr>
              <a:t> </a:t>
            </a:r>
            <a:r>
              <a:rPr lang="en-US" sz="2595" dirty="0" smtClean="0">
                <a:latin typeface="LD String Bean" pitchFamily="2" charset="0"/>
              </a:rPr>
              <a:t>acting kindly toward other students, being positive in class discussions, not making fun of or arguing with other students</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BYOT	Bring Your Own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We encourage students to bring their own device to school</a:t>
            </a:r>
          </a:p>
          <a:p>
            <a:r>
              <a:rPr lang="en-US" dirty="0" smtClean="0"/>
              <a:t>Students are required to follow the County Policies and Team Policies established</a:t>
            </a:r>
          </a:p>
          <a:p>
            <a:pPr lvl="1"/>
            <a:r>
              <a:rPr lang="en-US" dirty="0" smtClean="0"/>
              <a:t>Forms must be signed in order to bring a device to school</a:t>
            </a:r>
          </a:p>
          <a:p>
            <a:pPr lvl="1"/>
            <a:r>
              <a:rPr lang="en-US" dirty="0" smtClean="0"/>
              <a:t>Consequences for not following policies</a:t>
            </a:r>
          </a:p>
          <a:p>
            <a:r>
              <a:rPr lang="en-US" dirty="0" smtClean="0"/>
              <a:t>If smart phones are brought to use:</a:t>
            </a:r>
          </a:p>
          <a:p>
            <a:pPr lvl="1"/>
            <a:r>
              <a:rPr lang="en-US" dirty="0" smtClean="0"/>
              <a:t>No texting or calls may occur</a:t>
            </a:r>
          </a:p>
          <a:p>
            <a:pPr lvl="2"/>
            <a:r>
              <a:rPr lang="en-US" dirty="0"/>
              <a:t> </a:t>
            </a:r>
            <a:r>
              <a:rPr lang="en-US" dirty="0" smtClean="0"/>
              <a:t>Students are not allowed to text or phone parents</a:t>
            </a:r>
            <a:endParaRPr lang="en-US" dirty="0"/>
          </a:p>
          <a:p>
            <a:endParaRPr lang="en-US" dirty="0"/>
          </a:p>
        </p:txBody>
      </p:sp>
    </p:spTree>
    <p:extLst>
      <p:ext uri="{BB962C8B-B14F-4D97-AF65-F5344CB8AC3E}">
        <p14:creationId xmlns:p14="http://schemas.microsoft.com/office/powerpoint/2010/main" val="4745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P.R.I.D.E.</a:t>
            </a:r>
            <a:b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n-US" sz="31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Personal Responsibility in Delivering Excellence</a:t>
            </a:r>
            <a: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School-wide program to motivate students to excel in grades and behavior through the use of incentives.</a:t>
            </a:r>
          </a:p>
          <a:p>
            <a:endParaRPr lang="en-US" dirty="0" smtClean="0"/>
          </a:p>
          <a:p>
            <a:r>
              <a:rPr lang="en-US" dirty="0" smtClean="0"/>
              <a:t>Qualifications</a:t>
            </a:r>
          </a:p>
          <a:p>
            <a:pPr lvl="1"/>
            <a:r>
              <a:rPr lang="en-US" dirty="0" smtClean="0"/>
              <a:t>Grades of A’s B’s and C’s </a:t>
            </a:r>
          </a:p>
          <a:p>
            <a:pPr lvl="1"/>
            <a:r>
              <a:rPr lang="en-US" dirty="0" smtClean="0"/>
              <a:t>Class Dojo average of 74% or higher</a:t>
            </a:r>
          </a:p>
          <a:p>
            <a:pPr lvl="2"/>
            <a:r>
              <a:rPr lang="en-US" dirty="0" smtClean="0"/>
              <a:t>If there are any office referrals or bus referrals, a student’s qualification will be determined by administration for that semester</a:t>
            </a:r>
          </a:p>
          <a:p>
            <a:pPr lvl="2"/>
            <a:r>
              <a:rPr lang="en-US" dirty="0" smtClean="0"/>
              <a:t>If a student is in direct violation of county handbook policies (dress code, hair styles, etc.) they will be excluded from activities regardless of level</a:t>
            </a:r>
          </a:p>
          <a:p>
            <a:pPr marL="0" lvl="0" indent="0">
              <a:buClrTx/>
              <a:buSzTx/>
              <a:buNone/>
            </a:pPr>
            <a:endParaRPr lang="en-US" sz="2400" b="1" dirty="0" smtClean="0">
              <a:solidFill>
                <a:prstClr val="black"/>
              </a:solidFill>
              <a:latin typeface="Calibri"/>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P.R.I.D.E.  Rewards</a:t>
            </a:r>
            <a:br>
              <a:rPr lang="en-US" sz="48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en-US" dirty="0"/>
          </a:p>
        </p:txBody>
      </p:sp>
      <p:sp>
        <p:nvSpPr>
          <p:cNvPr id="5" name="Content Placeholder 4"/>
          <p:cNvSpPr>
            <a:spLocks noGrp="1"/>
          </p:cNvSpPr>
          <p:nvPr>
            <p:ph idx="1"/>
          </p:nvPr>
        </p:nvSpPr>
        <p:spPr/>
        <p:txBody>
          <a:bodyPr>
            <a:normAutofit/>
          </a:bodyPr>
          <a:lstStyle/>
          <a:p>
            <a:r>
              <a:rPr lang="en-US" dirty="0" smtClean="0"/>
              <a:t>School-wide trips (one each semester)</a:t>
            </a:r>
          </a:p>
          <a:p>
            <a:pPr lvl="1"/>
            <a:r>
              <a:rPr lang="en-US" dirty="0" smtClean="0"/>
              <a:t>Skating – February 2</a:t>
            </a:r>
            <a:r>
              <a:rPr lang="en-US" baseline="30000" dirty="0" smtClean="0"/>
              <a:t>nd</a:t>
            </a:r>
            <a:r>
              <a:rPr lang="en-US" dirty="0" smtClean="0"/>
              <a:t> </a:t>
            </a:r>
          </a:p>
          <a:p>
            <a:pPr lvl="1"/>
            <a:r>
              <a:rPr lang="en-US" dirty="0" smtClean="0"/>
              <a:t>Bowling– May 18</a:t>
            </a:r>
            <a:r>
              <a:rPr lang="en-US" baseline="30000" dirty="0" smtClean="0"/>
              <a:t>th</a:t>
            </a:r>
            <a:r>
              <a:rPr lang="en-US" dirty="0" smtClean="0"/>
              <a:t> </a:t>
            </a:r>
          </a:p>
          <a:p>
            <a:r>
              <a:rPr lang="en-US" dirty="0" smtClean="0"/>
              <a:t>Academic reward days/catch up days (Mid-term)</a:t>
            </a:r>
          </a:p>
          <a:p>
            <a:r>
              <a:rPr lang="en-US" dirty="0" smtClean="0"/>
              <a:t>Pep Rallies </a:t>
            </a:r>
            <a:endParaRPr lang="en-US" dirty="0"/>
          </a:p>
          <a:p>
            <a:r>
              <a:rPr lang="en-US" dirty="0" smtClean="0"/>
              <a:t>Dress up Weeks </a:t>
            </a:r>
          </a:p>
          <a:p>
            <a:r>
              <a:rPr lang="en-US" dirty="0" smtClean="0"/>
              <a:t>Tiger Friday</a:t>
            </a:r>
          </a:p>
          <a:p>
            <a:pPr marL="118872" indent="0">
              <a:buNone/>
            </a:pPr>
            <a:endParaRPr lang="en-US" dirty="0" smtClean="0"/>
          </a:p>
          <a:p>
            <a:pPr marL="118872"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Rewards and Dates for 4</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September 21</a:t>
            </a:r>
            <a:r>
              <a:rPr lang="en-US" baseline="30000" dirty="0" smtClean="0"/>
              <a:t>st</a:t>
            </a:r>
            <a:r>
              <a:rPr lang="en-US" dirty="0" smtClean="0"/>
              <a:t> </a:t>
            </a:r>
          </a:p>
          <a:p>
            <a:pPr lvl="1"/>
            <a:r>
              <a:rPr lang="en-US" dirty="0" smtClean="0"/>
              <a:t>Track Time</a:t>
            </a:r>
          </a:p>
          <a:p>
            <a:r>
              <a:rPr lang="en-US" dirty="0" smtClean="0"/>
              <a:t>October 27</a:t>
            </a:r>
            <a:r>
              <a:rPr lang="en-US" baseline="30000" dirty="0" smtClean="0"/>
              <a:t>th</a:t>
            </a:r>
            <a:r>
              <a:rPr lang="en-US" dirty="0" smtClean="0"/>
              <a:t> </a:t>
            </a:r>
          </a:p>
          <a:p>
            <a:pPr lvl="1"/>
            <a:r>
              <a:rPr lang="en-US" dirty="0" smtClean="0"/>
              <a:t>Electronics</a:t>
            </a:r>
          </a:p>
          <a:p>
            <a:r>
              <a:rPr lang="en-US" dirty="0" smtClean="0"/>
              <a:t>November 30</a:t>
            </a:r>
            <a:r>
              <a:rPr lang="en-US" baseline="30000" dirty="0" smtClean="0"/>
              <a:t>th</a:t>
            </a:r>
            <a:r>
              <a:rPr lang="en-US" dirty="0" smtClean="0"/>
              <a:t> </a:t>
            </a:r>
          </a:p>
          <a:p>
            <a:pPr lvl="1"/>
            <a:r>
              <a:rPr lang="en-US" dirty="0" smtClean="0"/>
              <a:t>Playground Time</a:t>
            </a:r>
          </a:p>
          <a:p>
            <a:r>
              <a:rPr lang="en-US" dirty="0" smtClean="0"/>
              <a:t>January 20</a:t>
            </a:r>
            <a:r>
              <a:rPr lang="en-US" baseline="30000" dirty="0" smtClean="0"/>
              <a:t>th</a:t>
            </a:r>
            <a:r>
              <a:rPr lang="en-US" dirty="0" smtClean="0"/>
              <a:t> </a:t>
            </a:r>
          </a:p>
          <a:p>
            <a:pPr lvl="1"/>
            <a:r>
              <a:rPr lang="en-US" dirty="0" smtClean="0"/>
              <a:t>Movie</a:t>
            </a:r>
          </a:p>
          <a:p>
            <a:r>
              <a:rPr lang="en-US" dirty="0" smtClean="0"/>
              <a:t>February 18</a:t>
            </a:r>
            <a:r>
              <a:rPr lang="en-US" baseline="30000" dirty="0" smtClean="0"/>
              <a:t>th</a:t>
            </a:r>
            <a:r>
              <a:rPr lang="en-US" dirty="0" smtClean="0"/>
              <a:t> </a:t>
            </a:r>
          </a:p>
          <a:p>
            <a:pPr lvl="1"/>
            <a:r>
              <a:rPr lang="en-US" dirty="0" smtClean="0"/>
              <a:t>Board Games</a:t>
            </a:r>
          </a:p>
          <a:p>
            <a:r>
              <a:rPr lang="en-US" dirty="0" smtClean="0"/>
              <a:t>March 31</a:t>
            </a:r>
            <a:r>
              <a:rPr lang="en-US" baseline="30000" dirty="0" smtClean="0"/>
              <a:t>st</a:t>
            </a:r>
            <a:endParaRPr lang="en-US" dirty="0" smtClean="0"/>
          </a:p>
          <a:p>
            <a:pPr lvl="1"/>
            <a:r>
              <a:rPr lang="en-US" dirty="0" smtClean="0"/>
              <a:t>Dance</a:t>
            </a:r>
          </a:p>
          <a:p>
            <a:r>
              <a:rPr lang="en-US" dirty="0" smtClean="0"/>
              <a:t>May 6</a:t>
            </a:r>
            <a:r>
              <a:rPr lang="en-US" baseline="30000" dirty="0" smtClean="0"/>
              <a:t>th</a:t>
            </a:r>
            <a:endParaRPr lang="en-US" dirty="0" smtClean="0"/>
          </a:p>
          <a:p>
            <a:pPr lvl="1"/>
            <a:r>
              <a:rPr lang="en-US" dirty="0" smtClean="0"/>
              <a:t>Talent Show and Team Choice </a:t>
            </a:r>
          </a:p>
          <a:p>
            <a:pPr lvl="1"/>
            <a:endParaRPr lang="en-US" dirty="0" smtClean="0"/>
          </a:p>
        </p:txBody>
      </p:sp>
    </p:spTree>
    <p:extLst>
      <p:ext uri="{BB962C8B-B14F-4D97-AF65-F5344CB8AC3E}">
        <p14:creationId xmlns:p14="http://schemas.microsoft.com/office/powerpoint/2010/main" val="543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Homework</a:t>
            </a:r>
            <a:endParaRPr lang="en-US" dirty="0">
              <a:solidFill>
                <a:schemeClr val="accent1">
                  <a:satMod val="150000"/>
                </a:schemeClr>
              </a:solidFill>
              <a:latin typeface="LD String Bean" pitchFamily="2" charset="0"/>
            </a:endParaRPr>
          </a:p>
        </p:txBody>
      </p:sp>
      <p:sp>
        <p:nvSpPr>
          <p:cNvPr id="13315" name="Content Placeholder 2"/>
          <p:cNvSpPr>
            <a:spLocks noGrp="1"/>
          </p:cNvSpPr>
          <p:nvPr>
            <p:ph idx="1"/>
          </p:nvPr>
        </p:nvSpPr>
        <p:spPr>
          <a:xfrm>
            <a:off x="457200" y="1774825"/>
            <a:ext cx="8229600" cy="4854575"/>
          </a:xfrm>
        </p:spPr>
        <p:txBody>
          <a:bodyPr>
            <a:normAutofit/>
          </a:bodyPr>
          <a:lstStyle/>
          <a:p>
            <a:r>
              <a:rPr lang="en-US" dirty="0" smtClean="0"/>
              <a:t>Will be discussed with each individual team. </a:t>
            </a:r>
          </a:p>
          <a:p>
            <a:r>
              <a:rPr lang="en-US" dirty="0" smtClean="0"/>
              <a:t>If you have any questions for Mrs. Coney, please email her or message her on DOJO.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LD String Bean" pitchFamily="2" charset="0"/>
              </a:rPr>
              <a:t>Lunch</a:t>
            </a:r>
            <a:endParaRPr lang="en-US" dirty="0">
              <a:solidFill>
                <a:schemeClr val="accent1">
                  <a:satMod val="150000"/>
                </a:schemeClr>
              </a:solidFill>
              <a:latin typeface="LD String Bean" pitchFamily="2" charset="0"/>
            </a:endParaRPr>
          </a:p>
        </p:txBody>
      </p:sp>
      <p:sp>
        <p:nvSpPr>
          <p:cNvPr id="3" name="Content Placeholder 2"/>
          <p:cNvSpPr>
            <a:spLocks noGrp="1"/>
          </p:cNvSpPr>
          <p:nvPr>
            <p:ph idx="1"/>
          </p:nvPr>
        </p:nvSpPr>
        <p:spPr>
          <a:xfrm>
            <a:off x="457200" y="1774825"/>
            <a:ext cx="8305800" cy="4854575"/>
          </a:xfrm>
        </p:spPr>
        <p:txBody>
          <a:bodyPr rtlCol="0">
            <a:normAutofit fontScale="92500" lnSpcReduction="10000"/>
          </a:bodyPr>
          <a:lstStyle/>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Our lunch times are: 	12:00-12:30 Baker/Bruce</a:t>
            </a:r>
          </a:p>
          <a:p>
            <a:pPr marL="118872" indent="0" fontAlgn="auto">
              <a:lnSpc>
                <a:spcPct val="90000"/>
              </a:lnSpc>
              <a:spcBef>
                <a:spcPts val="0"/>
              </a:spcBef>
              <a:spcAft>
                <a:spcPts val="0"/>
              </a:spcAft>
              <a:buNone/>
              <a:defRPr/>
            </a:pPr>
            <a:r>
              <a:rPr lang="en-US" dirty="0">
                <a:latin typeface="LD String Bean" pitchFamily="2" charset="0"/>
              </a:rPr>
              <a:t>  </a:t>
            </a:r>
            <a:r>
              <a:rPr lang="en-US" dirty="0" smtClean="0">
                <a:latin typeface="LD String Bean" pitchFamily="2" charset="0"/>
              </a:rPr>
              <a:t> 12:05-12:35 </a:t>
            </a:r>
            <a:r>
              <a:rPr lang="en-US" smtClean="0">
                <a:latin typeface="LD String Bean" pitchFamily="2" charset="0"/>
              </a:rPr>
              <a:t>Bearden/Whitely     12:20-12:52 </a:t>
            </a:r>
            <a:r>
              <a:rPr lang="en-US" dirty="0" smtClean="0">
                <a:latin typeface="LD String Bean" pitchFamily="2" charset="0"/>
              </a:rPr>
              <a:t>Breeden/Coney each day.</a:t>
            </a: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Parents are NO LONGER allowed to bring outside food to share with their children.  This is to comply with Federal Child Nutrition Guidelines.  For example, you may not bring Subway or Taco Bell for you or your child when you come to visit and eat lunch.  You may eat what our cafeteria is serving.</a:t>
            </a: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We allow students to eat their snack when they are hungry and won’t have a set snack time during the day.  </a:t>
            </a:r>
            <a:endParaRPr lang="en-US" dirty="0">
              <a:latin typeface="LD String Bean" pitchFamily="2" charset="0"/>
            </a:endParaRP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Please try to send healthy snacks.  No candy or sweets.  </a:t>
            </a:r>
          </a:p>
          <a:p>
            <a:pPr marL="438912" indent="-320040" fontAlgn="auto">
              <a:lnSpc>
                <a:spcPct val="90000"/>
              </a:lnSpc>
              <a:spcBef>
                <a:spcPts val="0"/>
              </a:spcBef>
              <a:spcAft>
                <a:spcPts val="0"/>
              </a:spcAft>
              <a:buFont typeface="Wingdings 2"/>
              <a:buChar char=""/>
              <a:defRPr/>
            </a:pPr>
            <a:r>
              <a:rPr lang="en-US" dirty="0" smtClean="0">
                <a:latin typeface="LD String Bean" pitchFamily="2" charset="0"/>
              </a:rPr>
              <a:t>Only water is allowed in our classrooms.  This is to prevent stains from spills and insects.</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0D0F8"/>
      </a:hlink>
      <a:folHlink>
        <a:srgbClr val="0BC6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2910</TotalTime>
  <Words>1387</Words>
  <Application>Microsoft Office PowerPoint</Application>
  <PresentationFormat>On-screen Show (4:3)</PresentationFormat>
  <Paragraphs>196</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Module</vt:lpstr>
      <vt:lpstr>Office Theme</vt:lpstr>
      <vt:lpstr>Back to School Night  August 27, 2015  6:30p.m.-7:30p.m.</vt:lpstr>
      <vt:lpstr>Who Are We? </vt:lpstr>
      <vt:lpstr>Behavior Expectations </vt:lpstr>
      <vt:lpstr>BYOT Bring Your Own Technology</vt:lpstr>
      <vt:lpstr>P.R.I.D.E. Personal Responsibility in Delivering Excellence </vt:lpstr>
      <vt:lpstr>P.R.I.D.E.  Rewards </vt:lpstr>
      <vt:lpstr>Rewards and Dates for 4th Grade</vt:lpstr>
      <vt:lpstr>Homework</vt:lpstr>
      <vt:lpstr>Lunch</vt:lpstr>
      <vt:lpstr>Georgia Milestones Testing</vt:lpstr>
      <vt:lpstr>Newsletter </vt:lpstr>
      <vt:lpstr>Birthdays and Celebrations</vt:lpstr>
      <vt:lpstr>Tuesday Folders</vt:lpstr>
      <vt:lpstr>Attendance</vt:lpstr>
      <vt:lpstr>Attendance</vt:lpstr>
      <vt:lpstr>Medications</vt:lpstr>
      <vt:lpstr>Fourth Grade Field Trips </vt:lpstr>
      <vt:lpstr>Team T-Shirt for Fieldtrips</vt:lpstr>
      <vt:lpstr>Websites  </vt:lpstr>
      <vt:lpstr>Helpful Websites for Your Child</vt:lpstr>
      <vt:lpstr>Dojo: Earning and Losing Points</vt:lpstr>
      <vt:lpstr>Dojo</vt:lpstr>
      <vt:lpstr>PowerPoint Presentation</vt:lpstr>
      <vt:lpstr>How to Contact Us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  September 2, 2010  6p.m.-7p.m.</dc:title>
  <dc:creator>ldyer</dc:creator>
  <cp:lastModifiedBy>Tonya Bearden</cp:lastModifiedBy>
  <cp:revision>86</cp:revision>
  <dcterms:created xsi:type="dcterms:W3CDTF">2014-08-19T23:56:14Z</dcterms:created>
  <dcterms:modified xsi:type="dcterms:W3CDTF">2015-08-27T22:09:55Z</dcterms:modified>
</cp:coreProperties>
</file>